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7"/>
  </p:notesMasterIdLst>
  <p:sldIdLst>
    <p:sldId id="256" r:id="rId2"/>
    <p:sldId id="393" r:id="rId3"/>
    <p:sldId id="394" r:id="rId4"/>
    <p:sldId id="392" r:id="rId5"/>
    <p:sldId id="345" r:id="rId6"/>
    <p:sldId id="260" r:id="rId7"/>
    <p:sldId id="320" r:id="rId8"/>
    <p:sldId id="372" r:id="rId9"/>
    <p:sldId id="375" r:id="rId10"/>
    <p:sldId id="395" r:id="rId11"/>
    <p:sldId id="400" r:id="rId12"/>
    <p:sldId id="399" r:id="rId13"/>
    <p:sldId id="376" r:id="rId14"/>
    <p:sldId id="397" r:id="rId15"/>
    <p:sldId id="390" r:id="rId16"/>
    <p:sldId id="377" r:id="rId17"/>
    <p:sldId id="378" r:id="rId18"/>
    <p:sldId id="385" r:id="rId19"/>
    <p:sldId id="396" r:id="rId20"/>
    <p:sldId id="355" r:id="rId21"/>
    <p:sldId id="398" r:id="rId22"/>
    <p:sldId id="401" r:id="rId23"/>
    <p:sldId id="387" r:id="rId24"/>
    <p:sldId id="350" r:id="rId25"/>
    <p:sldId id="351" r:id="rId26"/>
  </p:sldIdLst>
  <p:sldSz cx="12192000" cy="6858000"/>
  <p:notesSz cx="12192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528" userDrawn="1">
          <p15:clr>
            <a:srgbClr val="A4A3A4"/>
          </p15:clr>
        </p15:guide>
        <p15:guide id="4" orient="horz" pos="1008" userDrawn="1">
          <p15:clr>
            <a:srgbClr val="A4A3A4"/>
          </p15:clr>
        </p15:guide>
        <p15:guide id="5" pos="288" userDrawn="1">
          <p15:clr>
            <a:srgbClr val="A4A3A4"/>
          </p15:clr>
        </p15:guide>
        <p15:guide id="6" pos="1056" userDrawn="1">
          <p15:clr>
            <a:srgbClr val="A4A3A4"/>
          </p15:clr>
        </p15:guide>
        <p15:guide id="7" pos="39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4773"/>
    <a:srgbClr val="8064A2"/>
    <a:srgbClr val="7C83B9"/>
    <a:srgbClr val="000000"/>
    <a:srgbClr val="D0D0D0"/>
    <a:srgbClr val="9BBB59"/>
    <a:srgbClr val="4C9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664"/>
  </p:normalViewPr>
  <p:slideViewPr>
    <p:cSldViewPr>
      <p:cViewPr varScale="1">
        <p:scale>
          <a:sx n="72" d="100"/>
          <a:sy n="72" d="100"/>
        </p:scale>
        <p:origin x="534" y="78"/>
      </p:cViewPr>
      <p:guideLst>
        <p:guide orient="horz" pos="2880"/>
        <p:guide pos="2160"/>
        <p:guide pos="528"/>
        <p:guide orient="horz" pos="1008"/>
        <p:guide pos="288"/>
        <p:guide pos="1056"/>
        <p:guide pos="3936"/>
      </p:guideLst>
    </p:cSldViewPr>
  </p:slideViewPr>
  <p:notesTextViewPr>
    <p:cViewPr>
      <p:scale>
        <a:sx n="3" d="2"/>
        <a:sy n="3" d="2"/>
      </p:scale>
      <p:origin x="0" y="0"/>
    </p:cViewPr>
  </p:notesTextViewPr>
  <p:sorterViewPr>
    <p:cViewPr>
      <p:scale>
        <a:sx n="57" d="100"/>
        <a:sy n="57" d="100"/>
      </p:scale>
      <p:origin x="0" y="-5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E6439749-5F7E-5648-9CD6-00744CE904A7}" type="datetimeFigureOut">
              <a:t>3/12/2021</a:t>
            </a:fld>
            <a:endParaRPr lang="it-IT"/>
          </a:p>
        </p:txBody>
      </p:sp>
      <p:sp>
        <p:nvSpPr>
          <p:cNvPr id="4" name="Segnaposto immagin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BDA7EEF-0713-214A-8A97-49F34C15B593}" type="slidenum">
              <a:t>‹#›</a:t>
            </a:fld>
            <a:endParaRPr lang="it-IT"/>
          </a:p>
        </p:txBody>
      </p:sp>
    </p:spTree>
    <p:extLst>
      <p:ext uri="{BB962C8B-B14F-4D97-AF65-F5344CB8AC3E}">
        <p14:creationId xmlns:p14="http://schemas.microsoft.com/office/powerpoint/2010/main" val="2949701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638896" y="2890391"/>
            <a:ext cx="6971704" cy="538609"/>
          </a:xfrm>
          <a:prstGeom prst="rect">
            <a:avLst/>
          </a:prstGeom>
        </p:spPr>
        <p:txBody>
          <a:bodyPr wrap="square" lIns="0" tIns="0" rIns="0" bIns="0">
            <a:spAutoFit/>
          </a:bodyPr>
          <a:lstStyle>
            <a:lvl1pPr>
              <a:defRPr sz="3500" b="1">
                <a:latin typeface="Muli" pitchFamily="2" charset="77"/>
              </a:defRPr>
            </a:lvl1pPr>
          </a:lstStyle>
          <a:p>
            <a:endParaRPr/>
          </a:p>
        </p:txBody>
      </p:sp>
      <p:sp>
        <p:nvSpPr>
          <p:cNvPr id="3" name="Holder 3"/>
          <p:cNvSpPr>
            <a:spLocks noGrp="1"/>
          </p:cNvSpPr>
          <p:nvPr>
            <p:ph type="subTitle" idx="4"/>
          </p:nvPr>
        </p:nvSpPr>
        <p:spPr>
          <a:xfrm>
            <a:off x="1638897" y="4278868"/>
            <a:ext cx="6971704" cy="369332"/>
          </a:xfrm>
          <a:prstGeom prst="rect">
            <a:avLst/>
          </a:prstGeom>
        </p:spPr>
        <p:txBody>
          <a:bodyPr wrap="square" lIns="0" tIns="0" rIns="0" bIns="0">
            <a:spAutoFit/>
          </a:bodyPr>
          <a:lstStyle>
            <a:lvl1pPr>
              <a:defRPr b="1">
                <a:latin typeface="Muli" pitchFamily="2" charset="77"/>
              </a:defRPr>
            </a:lvl1pPr>
          </a:lstStyle>
          <a:p>
            <a:endParaRPr/>
          </a:p>
        </p:txBody>
      </p:sp>
      <p:sp>
        <p:nvSpPr>
          <p:cNvPr id="15" name="Segnaposto data 3">
            <a:extLst>
              <a:ext uri="{FF2B5EF4-FFF2-40B4-BE49-F238E27FC236}">
                <a16:creationId xmlns:a16="http://schemas.microsoft.com/office/drawing/2014/main" id="{B0B3840B-4F8F-5D4A-BE4D-515BFFFA0B34}"/>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D1CB468B-6234-D04B-A2D7-7545AE22986B}" type="datetime1">
              <a:t>3/12/2021</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462776"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type="body" idx="1"/>
          </p:nvPr>
        </p:nvSpPr>
        <p:spPr>
          <a:xfrm>
            <a:off x="462776" y="1194561"/>
            <a:ext cx="10130713" cy="369332"/>
          </a:xfrm>
        </p:spPr>
        <p:txBody>
          <a:bodyPr lIns="0" tIns="0" rIns="0" bIns="0"/>
          <a:lstStyle>
            <a:lvl1pPr>
              <a:defRPr sz="24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D30CDEB2-DA54-DE45-AD6C-F8DC9C60A982}"/>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5B7B0B5-0B63-3644-99A4-AB904A50937F}" type="datetime1">
              <a:t>3/12/2021</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457200" y="527964"/>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3" name="Holder 3"/>
          <p:cNvSpPr>
            <a:spLocks noGrp="1"/>
          </p:cNvSpPr>
          <p:nvPr>
            <p:ph sz="half" idx="2"/>
          </p:nvPr>
        </p:nvSpPr>
        <p:spPr>
          <a:xfrm>
            <a:off x="457200"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4" name="Holder 4"/>
          <p:cNvSpPr>
            <a:spLocks noGrp="1"/>
          </p:cNvSpPr>
          <p:nvPr>
            <p:ph sz="half" idx="3"/>
          </p:nvPr>
        </p:nvSpPr>
        <p:spPr>
          <a:xfrm>
            <a:off x="6129433" y="1577340"/>
            <a:ext cx="5306282" cy="369332"/>
          </a:xfrm>
          <a:prstGeom prst="rect">
            <a:avLst/>
          </a:prstGeom>
        </p:spPr>
        <p:txBody>
          <a:bodyPr wrap="square" lIns="0" tIns="0" rIns="0" bIns="0">
            <a:spAutoFit/>
          </a:bodyPr>
          <a:lstStyle>
            <a:lvl1pPr>
              <a:defRPr>
                <a:latin typeface="Muli" pitchFamily="2" charset="77"/>
              </a:defRPr>
            </a:lvl1pPr>
          </a:lstStyle>
          <a:p>
            <a:endParaRPr/>
          </a:p>
        </p:txBody>
      </p:sp>
      <p:sp>
        <p:nvSpPr>
          <p:cNvPr id="14" name="Segnaposto data 3">
            <a:extLst>
              <a:ext uri="{FF2B5EF4-FFF2-40B4-BE49-F238E27FC236}">
                <a16:creationId xmlns:a16="http://schemas.microsoft.com/office/drawing/2014/main" id="{C758A41A-99D0-E84B-8FE2-857A4FBECE95}"/>
              </a:ext>
            </a:extLst>
          </p:cNvPr>
          <p:cNvSpPr>
            <a:spLocks noGrp="1"/>
          </p:cNvSpPr>
          <p:nvPr>
            <p:ph type="dt" sz="half" idx="10"/>
          </p:nvPr>
        </p:nvSpPr>
        <p:spPr>
          <a:xfrm>
            <a:off x="1644122" y="6416675"/>
            <a:ext cx="2743200" cy="365125"/>
          </a:xfrm>
          <a:prstGeom prst="rect">
            <a:avLst/>
          </a:prstGeom>
        </p:spPr>
        <p:txBody>
          <a:bodyPr/>
          <a:lstStyle>
            <a:lvl1pPr>
              <a:defRPr sz="1000">
                <a:latin typeface="Muli" pitchFamily="2" charset="77"/>
              </a:defRPr>
            </a:lvl1pPr>
          </a:lstStyle>
          <a:p>
            <a:fld id="{38BED5E8-9089-174C-BF11-B7DF163EB547}" type="datetime1">
              <a:t>3/12/2021</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2" name="Holder 2"/>
          <p:cNvSpPr>
            <a:spLocks noGrp="1"/>
          </p:cNvSpPr>
          <p:nvPr>
            <p:ph type="title"/>
          </p:nvPr>
        </p:nvSpPr>
        <p:spPr>
          <a:xfrm>
            <a:off x="457200" y="533400"/>
            <a:ext cx="7310043" cy="446276"/>
          </a:xfrm>
        </p:spPr>
        <p:txBody>
          <a:bodyPr lIns="0" tIns="0" rIns="0" bIns="0"/>
          <a:lstStyle>
            <a:lvl1pPr>
              <a:defRPr sz="2900" b="1" i="0">
                <a:solidFill>
                  <a:srgbClr val="4C4D4F"/>
                </a:solidFill>
                <a:latin typeface="Muli" pitchFamily="2" charset="77"/>
                <a:cs typeface="Arial"/>
              </a:defRPr>
            </a:lvl1pPr>
          </a:lstStyle>
          <a:p>
            <a:endParaRPr/>
          </a:p>
        </p:txBody>
      </p:sp>
      <p:sp>
        <p:nvSpPr>
          <p:cNvPr id="14" name="Segnaposto data 3">
            <a:extLst>
              <a:ext uri="{FF2B5EF4-FFF2-40B4-BE49-F238E27FC236}">
                <a16:creationId xmlns:a16="http://schemas.microsoft.com/office/drawing/2014/main" id="{2E85EB29-7773-EA41-86EF-AB27DEA49438}"/>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99831E0E-B4B9-804C-B32F-14C6EC15B13E}" type="datetime1">
              <a:t>3/12/2021</a:t>
            </a:fld>
            <a:endParaRPr lang="it-IT"/>
          </a:p>
        </p:txBody>
      </p:sp>
      <p:sp>
        <p:nvSpPr>
          <p:cNvPr id="15" name="Segnaposto numero diapositiva 16">
            <a:extLst>
              <a:ext uri="{FF2B5EF4-FFF2-40B4-BE49-F238E27FC236}">
                <a16:creationId xmlns:a16="http://schemas.microsoft.com/office/drawing/2014/main" id="{7D97418D-D037-F84F-BA6E-B7EF0EFCB541}"/>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528A25B-B3ED-E542-825D-E47ADBA26CE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50" y="5778500"/>
            <a:ext cx="12179300" cy="1079500"/>
          </a:xfrm>
          <a:prstGeom prst="rect">
            <a:avLst/>
          </a:prstGeom>
        </p:spPr>
      </p:pic>
      <p:sp>
        <p:nvSpPr>
          <p:cNvPr id="15" name="Segnaposto data 3">
            <a:extLst>
              <a:ext uri="{FF2B5EF4-FFF2-40B4-BE49-F238E27FC236}">
                <a16:creationId xmlns:a16="http://schemas.microsoft.com/office/drawing/2014/main" id="{471999AC-979D-ED49-902A-8F01B0F4E63B}"/>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2805CA99-DB71-1E43-AE65-640926A8E210}" type="datetime1">
              <a:t>3/12/2021</a:t>
            </a:fld>
            <a:endParaRPr lang="it-IT"/>
          </a:p>
        </p:txBody>
      </p:sp>
      <p:sp>
        <p:nvSpPr>
          <p:cNvPr id="16" name="Segnaposto numero diapositiva 16">
            <a:extLst>
              <a:ext uri="{FF2B5EF4-FFF2-40B4-BE49-F238E27FC236}">
                <a16:creationId xmlns:a16="http://schemas.microsoft.com/office/drawing/2014/main" id="{3F14C0E4-6232-D542-BA79-E689284628BD}"/>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55560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9" name="Segnaposto data 3">
            <a:extLst>
              <a:ext uri="{FF2B5EF4-FFF2-40B4-BE49-F238E27FC236}">
                <a16:creationId xmlns:a16="http://schemas.microsoft.com/office/drawing/2014/main" id="{380D4A8A-2D9C-8E40-8A5E-CE0E53191A2D}"/>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B5162847-88AC-BC49-B42C-068C475CD287}" type="datetime1">
              <a:t>3/12/2021</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DA76E71-90F4-594C-8F95-9C1B8B8402A1}"/>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6350" y="5867400"/>
            <a:ext cx="12179300" cy="990600"/>
          </a:xfrm>
          <a:prstGeom prst="rect">
            <a:avLst/>
          </a:prstGeom>
        </p:spPr>
      </p:pic>
      <p:sp>
        <p:nvSpPr>
          <p:cNvPr id="16" name="Segnaposto data 3">
            <a:extLst>
              <a:ext uri="{FF2B5EF4-FFF2-40B4-BE49-F238E27FC236}">
                <a16:creationId xmlns:a16="http://schemas.microsoft.com/office/drawing/2014/main" id="{D5072787-58E8-A44E-8753-E474F5E48386}"/>
              </a:ext>
            </a:extLst>
          </p:cNvPr>
          <p:cNvSpPr>
            <a:spLocks noGrp="1"/>
          </p:cNvSpPr>
          <p:nvPr>
            <p:ph type="dt" sz="half" idx="2"/>
          </p:nvPr>
        </p:nvSpPr>
        <p:spPr>
          <a:xfrm>
            <a:off x="1644122" y="6416675"/>
            <a:ext cx="2743200" cy="365125"/>
          </a:xfrm>
          <a:prstGeom prst="rect">
            <a:avLst/>
          </a:prstGeom>
        </p:spPr>
        <p:txBody>
          <a:bodyPr/>
          <a:lstStyle>
            <a:lvl1pPr>
              <a:defRPr sz="1000">
                <a:latin typeface="Muli" pitchFamily="2" charset="77"/>
              </a:defRPr>
            </a:lvl1pPr>
          </a:lstStyle>
          <a:p>
            <a:fld id="{C50C29C9-981D-204A-8B2E-A989B168FDE9}" type="datetime1">
              <a:t>3/12/2021</a:t>
            </a:fld>
            <a:endParaRPr lang="it-IT"/>
          </a:p>
        </p:txBody>
      </p:sp>
      <p:sp>
        <p:nvSpPr>
          <p:cNvPr id="2" name="Holder 2"/>
          <p:cNvSpPr>
            <a:spLocks noGrp="1"/>
          </p:cNvSpPr>
          <p:nvPr>
            <p:ph type="title"/>
          </p:nvPr>
        </p:nvSpPr>
        <p:spPr>
          <a:xfrm>
            <a:off x="464635" y="527964"/>
            <a:ext cx="7310043" cy="446276"/>
          </a:xfrm>
          <a:prstGeom prst="rect">
            <a:avLst/>
          </a:prstGeom>
        </p:spPr>
        <p:txBody>
          <a:bodyPr wrap="square" lIns="0" tIns="0" rIns="0" bIns="0">
            <a:spAutoFit/>
          </a:bodyPr>
          <a:lstStyle>
            <a:lvl1pPr>
              <a:defRPr sz="2900" b="1" i="0">
                <a:solidFill>
                  <a:srgbClr val="4C4D4F"/>
                </a:solidFill>
                <a:latin typeface="Arial"/>
                <a:cs typeface="Arial"/>
              </a:defRPr>
            </a:lvl1pPr>
          </a:lstStyle>
          <a:p>
            <a:endParaRPr/>
          </a:p>
        </p:txBody>
      </p:sp>
      <p:sp>
        <p:nvSpPr>
          <p:cNvPr id="3" name="Holder 3"/>
          <p:cNvSpPr>
            <a:spLocks noGrp="1"/>
          </p:cNvSpPr>
          <p:nvPr>
            <p:ph type="body" idx="1"/>
          </p:nvPr>
        </p:nvSpPr>
        <p:spPr>
          <a:xfrm>
            <a:off x="464635" y="1194561"/>
            <a:ext cx="10130713" cy="369332"/>
          </a:xfrm>
          <a:prstGeom prst="rect">
            <a:avLst/>
          </a:prstGeom>
        </p:spPr>
        <p:txBody>
          <a:bodyPr wrap="square" lIns="0" tIns="0" rIns="0" bIns="0">
            <a:spAutoFit/>
          </a:bodyPr>
          <a:lstStyle>
            <a:lvl1pPr>
              <a:defRPr sz="2400" b="1" i="0">
                <a:solidFill>
                  <a:srgbClr val="4C4D4F"/>
                </a:solidFill>
                <a:latin typeface="Arial"/>
                <a:cs typeface="Arial"/>
              </a:defRPr>
            </a:lvl1pPr>
          </a:lstStyle>
          <a:p>
            <a:endParaRPr/>
          </a:p>
        </p:txBody>
      </p:sp>
      <p:sp>
        <p:nvSpPr>
          <p:cNvPr id="13" name="Segnaposto numero diapositiva 16">
            <a:extLst>
              <a:ext uri="{FF2B5EF4-FFF2-40B4-BE49-F238E27FC236}">
                <a16:creationId xmlns:a16="http://schemas.microsoft.com/office/drawing/2014/main" id="{AB7B06D6-260D-8048-8C9A-352F4826FF65}"/>
              </a:ext>
            </a:extLst>
          </p:cNvPr>
          <p:cNvSpPr txBox="1">
            <a:spLocks/>
          </p:cNvSpPr>
          <p:nvPr userDrawn="1"/>
        </p:nvSpPr>
        <p:spPr>
          <a:xfrm>
            <a:off x="381000" y="6416675"/>
            <a:ext cx="683339" cy="365125"/>
          </a:xfrm>
          <a:prstGeom prst="rect">
            <a:avLst/>
          </a:prstGeom>
        </p:spPr>
        <p:txBody>
          <a:bodyPr/>
          <a:lstStyle>
            <a:defPPr>
              <a:defRPr lang="it-IT"/>
            </a:defPPr>
            <a:lvl1pPr marL="0" algn="l" defTabSz="914400" rtl="0" eaLnBrk="1" latinLnBrk="0" hangingPunct="1">
              <a:defRPr sz="1000" kern="1200">
                <a:solidFill>
                  <a:schemeClr val="tx1"/>
                </a:solidFill>
                <a:latin typeface="Muli"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5" r:id="rId6"/>
  </p:sldLayoutIdLst>
  <p:hf sldNum="0" hdr="0" ftr="0" dt="0"/>
  <p:txStyles>
    <p:titleStyle>
      <a:lvl1pPr>
        <a:defRPr>
          <a:latin typeface="Muli" pitchFamily="2" charset="77"/>
          <a:ea typeface="+mj-ea"/>
          <a:cs typeface="+mj-cs"/>
        </a:defRPr>
      </a:lvl1pPr>
    </p:titleStyle>
    <p:bodyStyle>
      <a:lvl1pPr marL="0">
        <a:defRPr>
          <a:latin typeface="Muli" pitchFamily="2" charset="77"/>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3.png"/><Relationship Id="rId7" Type="http://schemas.openxmlformats.org/officeDocument/2006/relationships/image" Target="../media/image7.png"/><Relationship Id="rId2" Type="http://schemas.openxmlformats.org/officeDocument/2006/relationships/hyperlink" Target="https://youtu.be/ekn0qicVFJM"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tiff"/><Relationship Id="rId7" Type="http://schemas.openxmlformats.org/officeDocument/2006/relationships/image" Target="../media/image6.png"/><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7.tiff"/></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1.png"/><Relationship Id="rId7"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data.esrf.fr/" TargetMode="External"/><Relationship Id="rId4" Type="http://schemas.openxmlformats.org/officeDocument/2006/relationships/image" Target="../media/image32.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panosc-eu/panosc" TargetMode="External"/><Relationship Id="rId7" Type="http://schemas.openxmlformats.org/officeDocument/2006/relationships/image" Target="../media/image5.png"/><Relationship Id="rId2" Type="http://schemas.openxmlformats.org/officeDocument/2006/relationships/hyperlink" Target="https://panosc.eu/"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github.com/panosc-eu/panosc/blob/master/Work%20Packages/WP6%20EOSC%20Integration/PaNOSC_EOSC_position_paper.pdf" TargetMode="External"/><Relationship Id="rId4" Type="http://schemas.openxmlformats.org/officeDocument/2006/relationships/hyperlink" Target="http://icalepcs2019.vrws.de/papers/tubpl02.pdf" TargetMode="Externa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9.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Immagine 48">
            <a:extLst>
              <a:ext uri="{FF2B5EF4-FFF2-40B4-BE49-F238E27FC236}">
                <a16:creationId xmlns:a16="http://schemas.microsoft.com/office/drawing/2014/main" id="{1EB0BE17-4406-2547-BD41-BBF8482A0E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object 15"/>
          <p:cNvSpPr txBox="1">
            <a:spLocks noGrp="1"/>
          </p:cNvSpPr>
          <p:nvPr>
            <p:ph type="title"/>
          </p:nvPr>
        </p:nvSpPr>
        <p:spPr>
          <a:xfrm>
            <a:off x="1715096" y="2875508"/>
            <a:ext cx="9333904" cy="550792"/>
          </a:xfrm>
          <a:prstGeom prst="rect">
            <a:avLst/>
          </a:prstGeom>
        </p:spPr>
        <p:txBody>
          <a:bodyPr vert="horz" wrap="square" lIns="0" tIns="12065" rIns="0" bIns="0" rtlCol="0">
            <a:spAutoFit/>
          </a:bodyPr>
          <a:lstStyle/>
          <a:p>
            <a:pPr marR="5080">
              <a:lnSpc>
                <a:spcPct val="100299"/>
              </a:lnSpc>
            </a:pPr>
            <a:r>
              <a:rPr lang="en-US" sz="3500" kern="1200" spc="90" dirty="0" err="1"/>
              <a:t>PaNOSC</a:t>
            </a:r>
            <a:r>
              <a:rPr lang="en-US" sz="3500" kern="1200" spc="90" dirty="0"/>
              <a:t> and Research Data Management</a:t>
            </a:r>
            <a:endParaRPr sz="3500" kern="1200" dirty="0">
              <a:latin typeface="Muli" pitchFamily="2" charset="77"/>
            </a:endParaRPr>
          </a:p>
        </p:txBody>
      </p:sp>
      <p:sp>
        <p:nvSpPr>
          <p:cNvPr id="16" name="object 16"/>
          <p:cNvSpPr txBox="1"/>
          <p:nvPr/>
        </p:nvSpPr>
        <p:spPr>
          <a:xfrm>
            <a:off x="1715096" y="4219478"/>
            <a:ext cx="9562504" cy="1550424"/>
          </a:xfrm>
          <a:prstGeom prst="rect">
            <a:avLst/>
          </a:prstGeom>
        </p:spPr>
        <p:txBody>
          <a:bodyPr vert="horz" wrap="square" lIns="0" tIns="87630" rIns="0" bIns="0" rtlCol="0">
            <a:spAutoFit/>
          </a:bodyPr>
          <a:lstStyle/>
          <a:p>
            <a:pPr>
              <a:lnSpc>
                <a:spcPct val="100000"/>
              </a:lnSpc>
              <a:spcBef>
                <a:spcPts val="690"/>
              </a:spcBef>
            </a:pPr>
            <a:r>
              <a:rPr lang="en-US" sz="2000" b="1" spc="50" dirty="0">
                <a:solidFill>
                  <a:srgbClr val="4C4D4F"/>
                </a:solidFill>
                <a:latin typeface="Muli" pitchFamily="2" charset="77"/>
                <a:cs typeface="Arial"/>
              </a:rPr>
              <a:t>12 March</a:t>
            </a:r>
            <a:r>
              <a:rPr sz="2000" b="1" spc="10" dirty="0">
                <a:solidFill>
                  <a:srgbClr val="4C4D4F"/>
                </a:solidFill>
                <a:latin typeface="Muli" pitchFamily="2" charset="77"/>
                <a:cs typeface="Arial"/>
              </a:rPr>
              <a:t>,</a:t>
            </a:r>
            <a:r>
              <a:rPr sz="2000" b="1" spc="-60" dirty="0">
                <a:solidFill>
                  <a:srgbClr val="4C4D4F"/>
                </a:solidFill>
                <a:latin typeface="Muli" pitchFamily="2" charset="77"/>
                <a:cs typeface="Arial"/>
              </a:rPr>
              <a:t> </a:t>
            </a:r>
            <a:r>
              <a:rPr lang="en-US" sz="2000" b="1" spc="90" dirty="0">
                <a:solidFill>
                  <a:srgbClr val="4C4D4F"/>
                </a:solidFill>
                <a:latin typeface="Muli" pitchFamily="2" charset="77"/>
                <a:cs typeface="Arial"/>
              </a:rPr>
              <a:t>2021</a:t>
            </a:r>
            <a:endParaRPr sz="2000" dirty="0">
              <a:latin typeface="Muli" pitchFamily="2" charset="77"/>
              <a:cs typeface="Arial"/>
            </a:endParaRPr>
          </a:p>
          <a:p>
            <a:pPr>
              <a:lnSpc>
                <a:spcPct val="100000"/>
              </a:lnSpc>
              <a:spcBef>
                <a:spcPts val="590"/>
              </a:spcBef>
            </a:pPr>
            <a:r>
              <a:rPr lang="en-US" sz="2000" b="1" spc="-5" dirty="0">
                <a:solidFill>
                  <a:srgbClr val="4C4D4F"/>
                </a:solidFill>
                <a:latin typeface="Muli" pitchFamily="2" charset="77"/>
                <a:cs typeface="Arial"/>
              </a:rPr>
              <a:t>Presenter</a:t>
            </a:r>
            <a:r>
              <a:rPr sz="2000" b="1" spc="-5" dirty="0">
                <a:solidFill>
                  <a:srgbClr val="4C4D4F"/>
                </a:solidFill>
                <a:latin typeface="Muli" pitchFamily="2" charset="77"/>
                <a:cs typeface="Arial"/>
              </a:rPr>
              <a:t>: </a:t>
            </a:r>
            <a:r>
              <a:rPr lang="en-US" sz="2000" b="1" spc="25" dirty="0">
                <a:solidFill>
                  <a:srgbClr val="4C4D4F"/>
                </a:solidFill>
                <a:latin typeface="Muli" pitchFamily="2" charset="77"/>
                <a:cs typeface="Arial"/>
              </a:rPr>
              <a:t>Andy </a:t>
            </a:r>
            <a:r>
              <a:rPr lang="en-US" sz="2000" b="1" spc="25" dirty="0" err="1">
                <a:solidFill>
                  <a:srgbClr val="4C4D4F"/>
                </a:solidFill>
                <a:latin typeface="Muli" pitchFamily="2" charset="77"/>
                <a:cs typeface="Arial"/>
              </a:rPr>
              <a:t>Götz</a:t>
            </a:r>
            <a:r>
              <a:rPr lang="en-US" sz="2000" b="1" spc="25" dirty="0">
                <a:solidFill>
                  <a:srgbClr val="4C4D4F"/>
                </a:solidFill>
                <a:latin typeface="Muli" pitchFamily="2" charset="77"/>
                <a:cs typeface="Arial"/>
              </a:rPr>
              <a:t> (</a:t>
            </a:r>
            <a:r>
              <a:rPr lang="en-US" sz="2000" b="1" spc="25" dirty="0" err="1">
                <a:solidFill>
                  <a:srgbClr val="4C4D4F"/>
                </a:solidFill>
                <a:latin typeface="Muli" pitchFamily="2" charset="77"/>
                <a:cs typeface="Arial"/>
              </a:rPr>
              <a:t>PaNOSC</a:t>
            </a:r>
            <a:r>
              <a:rPr lang="en-US" sz="2000" b="1" spc="25" dirty="0">
                <a:solidFill>
                  <a:srgbClr val="4C4D4F"/>
                </a:solidFill>
                <a:latin typeface="Muli" pitchFamily="2" charset="77"/>
                <a:cs typeface="Arial"/>
              </a:rPr>
              <a:t> coordinator @ ESRF)</a:t>
            </a:r>
          </a:p>
          <a:p>
            <a:pPr>
              <a:lnSpc>
                <a:spcPct val="100000"/>
              </a:lnSpc>
              <a:spcBef>
                <a:spcPts val="590"/>
              </a:spcBef>
            </a:pPr>
            <a:r>
              <a:rPr lang="en-US" sz="2000" b="1" spc="25" dirty="0">
                <a:solidFill>
                  <a:srgbClr val="4C4D4F"/>
                </a:solidFill>
                <a:latin typeface="Muli" pitchFamily="2" charset="77"/>
                <a:cs typeface="Arial"/>
              </a:rPr>
              <a:t>Meeting: Battery2030+ RDM workshop</a:t>
            </a:r>
          </a:p>
          <a:p>
            <a:pPr>
              <a:lnSpc>
                <a:spcPct val="100000"/>
              </a:lnSpc>
              <a:spcBef>
                <a:spcPts val="590"/>
              </a:spcBef>
            </a:pPr>
            <a:r>
              <a:rPr lang="en-US" sz="2000" b="1" spc="25" dirty="0">
                <a:solidFill>
                  <a:srgbClr val="4C4D4F"/>
                </a:solidFill>
                <a:latin typeface="Muli" pitchFamily="2" charset="77"/>
                <a:cs typeface="Arial"/>
              </a:rPr>
              <a:t>Venue: Online</a:t>
            </a:r>
            <a:endParaRPr sz="2000" dirty="0">
              <a:latin typeface="Muli" pitchFamily="2" charset="77"/>
              <a:cs typeface="Arial"/>
            </a:endParaRPr>
          </a:p>
        </p:txBody>
      </p:sp>
      <p:sp>
        <p:nvSpPr>
          <p:cNvPr id="17"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solidFill>
                  <a:srgbClr val="FFFFFF"/>
                </a:solidFill>
                <a:latin typeface="Muli" pitchFamily="2" charset="77"/>
                <a:cs typeface="Arial"/>
              </a:rPr>
              <a:t>This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project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has</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received</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funding</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from</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the</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European</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Union’s</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Horizon</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2020</a:t>
            </a:r>
            <a:r>
              <a:rPr sz="750" spc="-10" dirty="0">
                <a:solidFill>
                  <a:srgbClr val="FFFFFF"/>
                </a:solidFill>
                <a:latin typeface="Muli" pitchFamily="2" charset="77"/>
                <a:cs typeface="Arial"/>
              </a:rPr>
              <a:t> </a:t>
            </a:r>
            <a:r>
              <a:rPr sz="750" spc="5" dirty="0">
                <a:solidFill>
                  <a:srgbClr val="FFFFFF"/>
                </a:solidFill>
                <a:latin typeface="Muli" pitchFamily="2" charset="77"/>
                <a:cs typeface="Arial"/>
              </a:rPr>
              <a:t>research</a:t>
            </a:r>
            <a:r>
              <a:rPr sz="750" spc="-10" dirty="0">
                <a:solidFill>
                  <a:srgbClr val="FFFFFF"/>
                </a:solidFill>
                <a:latin typeface="Muli" pitchFamily="2" charset="77"/>
                <a:cs typeface="Arial"/>
              </a:rPr>
              <a:t> </a:t>
            </a:r>
            <a:r>
              <a:rPr sz="750" spc="25" dirty="0">
                <a:solidFill>
                  <a:srgbClr val="FFFFFF"/>
                </a:solidFill>
                <a:latin typeface="Muli" pitchFamily="2" charset="77"/>
                <a:cs typeface="Arial"/>
              </a:rPr>
              <a:t>and</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innovation</a:t>
            </a:r>
            <a:r>
              <a:rPr sz="750" spc="-10" dirty="0">
                <a:solidFill>
                  <a:srgbClr val="FFFFFF"/>
                </a:solidFill>
                <a:latin typeface="Muli" pitchFamily="2" charset="77"/>
                <a:cs typeface="Arial"/>
              </a:rPr>
              <a:t> </a:t>
            </a:r>
            <a:r>
              <a:rPr sz="750" spc="20" dirty="0">
                <a:solidFill>
                  <a:srgbClr val="FFFFFF"/>
                </a:solidFill>
                <a:latin typeface="Muli" pitchFamily="2" charset="77"/>
                <a:cs typeface="Arial"/>
              </a:rPr>
              <a:t>programme</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under</a:t>
            </a:r>
            <a:r>
              <a:rPr sz="750" spc="-10" dirty="0">
                <a:solidFill>
                  <a:srgbClr val="FFFFFF"/>
                </a:solidFill>
                <a:latin typeface="Muli" pitchFamily="2" charset="77"/>
                <a:cs typeface="Arial"/>
              </a:rPr>
              <a:t> </a:t>
            </a:r>
            <a:r>
              <a:rPr sz="750" spc="30" dirty="0">
                <a:solidFill>
                  <a:srgbClr val="FFFFFF"/>
                </a:solidFill>
                <a:latin typeface="Muli" pitchFamily="2" charset="77"/>
                <a:cs typeface="Arial"/>
              </a:rPr>
              <a:t>grant</a:t>
            </a:r>
            <a:r>
              <a:rPr sz="750" spc="-10" dirty="0">
                <a:solidFill>
                  <a:srgbClr val="FFFFFF"/>
                </a:solidFill>
                <a:latin typeface="Muli" pitchFamily="2" charset="77"/>
                <a:cs typeface="Arial"/>
              </a:rPr>
              <a:t> </a:t>
            </a:r>
            <a:r>
              <a:rPr sz="750" spc="15" dirty="0">
                <a:solidFill>
                  <a:srgbClr val="FFFFFF"/>
                </a:solidFill>
                <a:latin typeface="Muli" pitchFamily="2" charset="77"/>
                <a:cs typeface="Arial"/>
              </a:rPr>
              <a:t>agreement</a:t>
            </a:r>
            <a:r>
              <a:rPr sz="750" spc="-10" dirty="0">
                <a:solidFill>
                  <a:srgbClr val="FFFFFF"/>
                </a:solidFill>
                <a:latin typeface="Muli" pitchFamily="2" charset="77"/>
                <a:cs typeface="Arial"/>
              </a:rPr>
              <a:t> No. </a:t>
            </a:r>
            <a:r>
              <a:rPr sz="750" spc="30" dirty="0">
                <a:solidFill>
                  <a:srgbClr val="FFFFFF"/>
                </a:solidFill>
                <a:latin typeface="Muli" pitchFamily="2" charset="77"/>
                <a:cs typeface="Arial"/>
              </a:rPr>
              <a:t>823852</a:t>
            </a:r>
            <a:endParaRPr sz="750" dirty="0">
              <a:latin typeface="Muli" pitchFamily="2" charset="77"/>
              <a:cs typeface="Arial"/>
            </a:endParaRPr>
          </a:p>
        </p:txBody>
      </p:sp>
      <p:grpSp>
        <p:nvGrpSpPr>
          <p:cNvPr id="50"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1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9" name="object 19"/>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1" name="object 21"/>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3" name="object 23"/>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2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5" name="object 25"/>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2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pic>
        <p:nvPicPr>
          <p:cNvPr id="3" name="Immagine 2">
            <a:extLst>
              <a:ext uri="{FF2B5EF4-FFF2-40B4-BE49-F238E27FC236}">
                <a16:creationId xmlns:a16="http://schemas.microsoft.com/office/drawing/2014/main" id="{59ED750F-C77A-F24E-8961-FB46DDD5A1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8200" y="762000"/>
            <a:ext cx="2743200" cy="1303747"/>
          </a:xfrm>
          <a:prstGeom prst="rect">
            <a:avLst/>
          </a:prstGeom>
        </p:spPr>
      </p:pic>
      <p:pic>
        <p:nvPicPr>
          <p:cNvPr id="27" name="Picture 26">
            <a:extLst>
              <a:ext uri="{FF2B5EF4-FFF2-40B4-BE49-F238E27FC236}">
                <a16:creationId xmlns:a16="http://schemas.microsoft.com/office/drawing/2014/main" id="{8717B506-3E82-4197-BB75-E1093CCFBD09}"/>
              </a:ext>
            </a:extLst>
          </p:cNvPr>
          <p:cNvPicPr>
            <a:picLocks noChangeAspect="1"/>
          </p:cNvPicPr>
          <p:nvPr/>
        </p:nvPicPr>
        <p:blipFill>
          <a:blip r:embed="rId8"/>
          <a:stretch>
            <a:fillRect/>
          </a:stretch>
        </p:blipFill>
        <p:spPr>
          <a:xfrm>
            <a:off x="9753600" y="216675"/>
            <a:ext cx="1154514" cy="19444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83D89F-CDBA-4780-9156-E32EF8674675}"/>
              </a:ext>
            </a:extLst>
          </p:cNvPr>
          <p:cNvSpPr>
            <a:spLocks noGrp="1"/>
          </p:cNvSpPr>
          <p:nvPr>
            <p:ph type="body" idx="1"/>
          </p:nvPr>
        </p:nvSpPr>
        <p:spPr>
          <a:xfrm>
            <a:off x="462776" y="1194560"/>
            <a:ext cx="11272024" cy="1661993"/>
          </a:xfrm>
        </p:spPr>
        <p:txBody>
          <a:bodyPr/>
          <a:lstStyle/>
          <a:p>
            <a:pPr marL="571500" indent="-571500">
              <a:buFont typeface="Arial" panose="020B0604020202020204" pitchFamily="34" charset="0"/>
              <a:buChar char="•"/>
            </a:pPr>
            <a:r>
              <a:rPr lang="en-US" sz="3600" dirty="0"/>
              <a:t>First step in RDM is to define and adopt a data policy</a:t>
            </a:r>
          </a:p>
          <a:p>
            <a:pPr marL="571500" indent="-571500">
              <a:buFont typeface="Arial" panose="020B0604020202020204" pitchFamily="34" charset="0"/>
              <a:buChar char="•"/>
            </a:pPr>
            <a:r>
              <a:rPr lang="en-US" sz="3600" b="0" dirty="0" err="1"/>
              <a:t>PaNOSC</a:t>
            </a:r>
            <a:r>
              <a:rPr lang="en-US" sz="3600" b="0" dirty="0"/>
              <a:t> and </a:t>
            </a:r>
            <a:r>
              <a:rPr lang="en-US" sz="3600" b="0" dirty="0" err="1"/>
              <a:t>ExPaNDS</a:t>
            </a:r>
            <a:r>
              <a:rPr lang="en-US" sz="3600" b="0" dirty="0"/>
              <a:t> have published a FAIR data policy framework for research infrastructures</a:t>
            </a:r>
            <a:endParaRPr lang="en-GB" sz="3600" b="0" dirty="0"/>
          </a:p>
        </p:txBody>
      </p:sp>
      <p:pic>
        <p:nvPicPr>
          <p:cNvPr id="4" name="Picture 3">
            <a:extLst>
              <a:ext uri="{FF2B5EF4-FFF2-40B4-BE49-F238E27FC236}">
                <a16:creationId xmlns:a16="http://schemas.microsoft.com/office/drawing/2014/main" id="{04AE6CD0-4C96-49F4-A1CA-344CBF11930C}"/>
              </a:ext>
            </a:extLst>
          </p:cNvPr>
          <p:cNvPicPr>
            <a:picLocks noChangeAspect="1"/>
          </p:cNvPicPr>
          <p:nvPr/>
        </p:nvPicPr>
        <p:blipFill>
          <a:blip r:embed="rId2"/>
          <a:stretch>
            <a:fillRect/>
          </a:stretch>
        </p:blipFill>
        <p:spPr>
          <a:xfrm>
            <a:off x="493542" y="3410551"/>
            <a:ext cx="5899603" cy="5715000"/>
          </a:xfrm>
          <a:prstGeom prst="rect">
            <a:avLst/>
          </a:prstGeom>
        </p:spPr>
      </p:pic>
      <p:sp>
        <p:nvSpPr>
          <p:cNvPr id="5" name="Title 1">
            <a:extLst>
              <a:ext uri="{FF2B5EF4-FFF2-40B4-BE49-F238E27FC236}">
                <a16:creationId xmlns:a16="http://schemas.microsoft.com/office/drawing/2014/main" id="{4D324463-C541-4BC7-AFEB-A30FFD6F4E7E}"/>
              </a:ext>
            </a:extLst>
          </p:cNvPr>
          <p:cNvSpPr txBox="1">
            <a:spLocks/>
          </p:cNvSpPr>
          <p:nvPr/>
        </p:nvSpPr>
        <p:spPr>
          <a:xfrm>
            <a:off x="462776" y="243812"/>
            <a:ext cx="8986024"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GB" sz="4000" kern="0" dirty="0" err="1">
                <a:solidFill>
                  <a:srgbClr val="A34773"/>
                </a:solidFill>
              </a:rPr>
              <a:t>PaNOSC</a:t>
            </a:r>
            <a:r>
              <a:rPr lang="en-GB" sz="4000" kern="0" dirty="0">
                <a:solidFill>
                  <a:srgbClr val="A34773"/>
                </a:solidFill>
              </a:rPr>
              <a:t> FAIR data policy framework</a:t>
            </a:r>
          </a:p>
        </p:txBody>
      </p:sp>
      <p:pic>
        <p:nvPicPr>
          <p:cNvPr id="7" name="Picture 6">
            <a:extLst>
              <a:ext uri="{FF2B5EF4-FFF2-40B4-BE49-F238E27FC236}">
                <a16:creationId xmlns:a16="http://schemas.microsoft.com/office/drawing/2014/main" id="{A3A57F0B-0FD1-42C2-8361-33C53C384F46}"/>
              </a:ext>
            </a:extLst>
          </p:cNvPr>
          <p:cNvPicPr>
            <a:picLocks noChangeAspect="1"/>
          </p:cNvPicPr>
          <p:nvPr/>
        </p:nvPicPr>
        <p:blipFill>
          <a:blip r:embed="rId3"/>
          <a:stretch>
            <a:fillRect/>
          </a:stretch>
        </p:blipFill>
        <p:spPr>
          <a:xfrm>
            <a:off x="8915400" y="3048000"/>
            <a:ext cx="2125980" cy="228600"/>
          </a:xfrm>
          <a:prstGeom prst="rect">
            <a:avLst/>
          </a:prstGeom>
        </p:spPr>
      </p:pic>
      <p:pic>
        <p:nvPicPr>
          <p:cNvPr id="8" name="Picture 7">
            <a:extLst>
              <a:ext uri="{FF2B5EF4-FFF2-40B4-BE49-F238E27FC236}">
                <a16:creationId xmlns:a16="http://schemas.microsoft.com/office/drawing/2014/main" id="{B9DF9E34-37F1-4563-B97A-D3460B050CC1}"/>
              </a:ext>
            </a:extLst>
          </p:cNvPr>
          <p:cNvPicPr>
            <a:picLocks noChangeAspect="1"/>
          </p:cNvPicPr>
          <p:nvPr/>
        </p:nvPicPr>
        <p:blipFill>
          <a:blip r:embed="rId4"/>
          <a:stretch>
            <a:fillRect/>
          </a:stretch>
        </p:blipFill>
        <p:spPr>
          <a:xfrm>
            <a:off x="6553200" y="3649921"/>
            <a:ext cx="5391068" cy="2882924"/>
          </a:xfrm>
          <a:prstGeom prst="rect">
            <a:avLst/>
          </a:prstGeom>
        </p:spPr>
      </p:pic>
    </p:spTree>
    <p:extLst>
      <p:ext uri="{BB962C8B-B14F-4D97-AF65-F5344CB8AC3E}">
        <p14:creationId xmlns:p14="http://schemas.microsoft.com/office/powerpoint/2010/main" val="710826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83D89F-CDBA-4780-9156-E32EF8674675}"/>
              </a:ext>
            </a:extLst>
          </p:cNvPr>
          <p:cNvSpPr>
            <a:spLocks noGrp="1"/>
          </p:cNvSpPr>
          <p:nvPr>
            <p:ph type="body" idx="1"/>
          </p:nvPr>
        </p:nvSpPr>
        <p:spPr>
          <a:xfrm>
            <a:off x="462776" y="1194560"/>
            <a:ext cx="11272024" cy="5878532"/>
          </a:xfrm>
        </p:spPr>
        <p:txBody>
          <a:bodyPr/>
          <a:lstStyle/>
          <a:p>
            <a:pPr marL="742950" indent="-742950">
              <a:buFont typeface="+mj-lt"/>
              <a:buAutoNum type="arabicPeriod"/>
            </a:pPr>
            <a:r>
              <a:rPr lang="en-US" sz="3200" b="0" dirty="0"/>
              <a:t>Explicitly mentions FAIR principles as guiding principles</a:t>
            </a:r>
          </a:p>
          <a:p>
            <a:pPr marL="742950" indent="-742950">
              <a:buFont typeface="+mj-lt"/>
              <a:buAutoNum type="arabicPeriod"/>
            </a:pPr>
            <a:r>
              <a:rPr lang="en-US" sz="3200" b="0" dirty="0"/>
              <a:t>Research Institute has the role to curate data</a:t>
            </a:r>
          </a:p>
          <a:p>
            <a:pPr marL="742950" indent="-742950">
              <a:buFont typeface="+mj-lt"/>
              <a:buAutoNum type="arabicPeriod"/>
            </a:pPr>
            <a:r>
              <a:rPr lang="en-US" sz="3200" b="0" dirty="0"/>
              <a:t>Defines different data types: </a:t>
            </a:r>
          </a:p>
          <a:p>
            <a:pPr marL="1657350" lvl="2" indent="-742950">
              <a:buFont typeface="Arial" panose="020B0604020202020204" pitchFamily="34" charset="0"/>
              <a:buChar char="•"/>
            </a:pPr>
            <a:r>
              <a:rPr lang="en-US" sz="2600" b="0" dirty="0"/>
              <a:t>Raw, Reduced, Processed, Auxiliary, Results, Derived</a:t>
            </a:r>
          </a:p>
          <a:p>
            <a:pPr marL="742950" indent="-742950">
              <a:buFont typeface="+mj-lt"/>
              <a:buAutoNum type="arabicPeriod"/>
            </a:pPr>
            <a:r>
              <a:rPr lang="en-US" sz="3200" b="0" dirty="0"/>
              <a:t>Data Policy does not apply to derived data</a:t>
            </a:r>
          </a:p>
          <a:p>
            <a:pPr marL="742950" indent="-742950">
              <a:buFont typeface="+mj-lt"/>
              <a:buAutoNum type="arabicPeriod"/>
            </a:pPr>
            <a:r>
              <a:rPr lang="en-US" sz="3200" b="0" dirty="0"/>
              <a:t>During </a:t>
            </a:r>
            <a:r>
              <a:rPr lang="en-US" sz="3200" dirty="0"/>
              <a:t>Embargo Period </a:t>
            </a:r>
            <a:r>
              <a:rPr lang="en-US" sz="3200" b="0" dirty="0"/>
              <a:t>of </a:t>
            </a:r>
            <a:r>
              <a:rPr lang="en-US" sz="3200" dirty="0"/>
              <a:t>3 years </a:t>
            </a:r>
            <a:r>
              <a:rPr lang="en-US" sz="3200" b="0" dirty="0"/>
              <a:t>(</a:t>
            </a:r>
            <a:r>
              <a:rPr lang="en-US" b="0" dirty="0"/>
              <a:t>extendible on request</a:t>
            </a:r>
            <a:r>
              <a:rPr lang="en-US" sz="3200" b="0" dirty="0"/>
              <a:t>)</a:t>
            </a:r>
            <a:br>
              <a:rPr lang="en-US" sz="3200" b="0" dirty="0"/>
            </a:br>
            <a:r>
              <a:rPr lang="en-US" sz="3200" b="0" dirty="0"/>
              <a:t>data access is reserved to the experimental team</a:t>
            </a:r>
          </a:p>
          <a:p>
            <a:pPr marL="742950" indent="-742950">
              <a:buFont typeface="+mj-lt"/>
              <a:buAutoNum type="arabicPeriod"/>
            </a:pPr>
            <a:r>
              <a:rPr lang="en-US" sz="3200" b="0" dirty="0"/>
              <a:t>Data become </a:t>
            </a:r>
            <a:r>
              <a:rPr lang="en-US" sz="3200" dirty="0"/>
              <a:t>Open Data </a:t>
            </a:r>
            <a:r>
              <a:rPr lang="en-US" sz="3200" b="0" dirty="0"/>
              <a:t>after Embargo Period</a:t>
            </a:r>
          </a:p>
          <a:p>
            <a:pPr marL="742950" indent="-742950">
              <a:buFont typeface="+mj-lt"/>
              <a:buAutoNum type="arabicPeriod"/>
            </a:pPr>
            <a:r>
              <a:rPr lang="en-US" sz="3200" b="0" dirty="0"/>
              <a:t>Strive to store Open Data for at least 10 years</a:t>
            </a:r>
          </a:p>
          <a:p>
            <a:pPr marL="742950" indent="-742950">
              <a:buFont typeface="+mj-lt"/>
              <a:buAutoNum type="arabicPeriod"/>
            </a:pPr>
            <a:r>
              <a:rPr lang="en-US" sz="3200" b="0" dirty="0"/>
              <a:t>Open Data can be accessed using a well defined protocol</a:t>
            </a:r>
          </a:p>
          <a:p>
            <a:pPr marL="742950" indent="-742950">
              <a:buFont typeface="+mj-lt"/>
              <a:buAutoNum type="arabicPeriod"/>
            </a:pPr>
            <a:r>
              <a:rPr lang="en-US" sz="3200" b="0" dirty="0"/>
              <a:t>Defines </a:t>
            </a:r>
            <a:r>
              <a:rPr lang="en-US" sz="3200" dirty="0"/>
              <a:t>DOIs</a:t>
            </a:r>
            <a:r>
              <a:rPr lang="en-US" sz="3200" b="0" dirty="0"/>
              <a:t> as preferred PID solution and must be cited</a:t>
            </a:r>
          </a:p>
          <a:p>
            <a:pPr marL="571500" indent="-571500">
              <a:buFont typeface="Arial" panose="020B0604020202020204" pitchFamily="34" charset="0"/>
              <a:buChar char="•"/>
            </a:pPr>
            <a:endParaRPr lang="en-GB" sz="3600" b="0" dirty="0"/>
          </a:p>
        </p:txBody>
      </p:sp>
      <p:sp>
        <p:nvSpPr>
          <p:cNvPr id="5" name="Title 1">
            <a:extLst>
              <a:ext uri="{FF2B5EF4-FFF2-40B4-BE49-F238E27FC236}">
                <a16:creationId xmlns:a16="http://schemas.microsoft.com/office/drawing/2014/main" id="{4D324463-C541-4BC7-AFEB-A30FFD6F4E7E}"/>
              </a:ext>
            </a:extLst>
          </p:cNvPr>
          <p:cNvSpPr txBox="1">
            <a:spLocks/>
          </p:cNvSpPr>
          <p:nvPr/>
        </p:nvSpPr>
        <p:spPr>
          <a:xfrm>
            <a:off x="462776" y="243812"/>
            <a:ext cx="11481492" cy="615553"/>
          </a:xfrm>
          <a:prstGeom prst="rect">
            <a:avLst/>
          </a:prstGeom>
        </p:spPr>
        <p:txBody>
          <a:bodyPr wrap="square" lIns="0" tIns="0" rIns="0" bIns="0">
            <a:spAutoFit/>
          </a:bodyPr>
          <a:lstStyle>
            <a:lvl1pPr>
              <a:defRPr sz="2900" b="1" i="0">
                <a:solidFill>
                  <a:srgbClr val="4C4D4F"/>
                </a:solidFill>
                <a:latin typeface="Muli" pitchFamily="2" charset="77"/>
                <a:ea typeface="+mj-ea"/>
                <a:cs typeface="Arial"/>
              </a:defRPr>
            </a:lvl1pPr>
          </a:lstStyle>
          <a:p>
            <a:r>
              <a:rPr lang="en-GB" sz="4000" kern="0" dirty="0">
                <a:solidFill>
                  <a:srgbClr val="A34773"/>
                </a:solidFill>
              </a:rPr>
              <a:t>Main points of </a:t>
            </a:r>
            <a:r>
              <a:rPr lang="en-GB" sz="4000" kern="0" dirty="0" err="1">
                <a:solidFill>
                  <a:srgbClr val="A34773"/>
                </a:solidFill>
              </a:rPr>
              <a:t>PaNOSC</a:t>
            </a:r>
            <a:r>
              <a:rPr lang="en-GB" sz="4000" kern="0" dirty="0">
                <a:solidFill>
                  <a:srgbClr val="A34773"/>
                </a:solidFill>
              </a:rPr>
              <a:t> FAIR data policy framework</a:t>
            </a:r>
          </a:p>
        </p:txBody>
      </p:sp>
      <p:grpSp>
        <p:nvGrpSpPr>
          <p:cNvPr id="9" name="Group 8">
            <a:extLst>
              <a:ext uri="{FF2B5EF4-FFF2-40B4-BE49-F238E27FC236}">
                <a16:creationId xmlns:a16="http://schemas.microsoft.com/office/drawing/2014/main" id="{A7EB7D21-8CA7-4D08-B3B8-C0E5413485E2}"/>
              </a:ext>
            </a:extLst>
          </p:cNvPr>
          <p:cNvGrpSpPr/>
          <p:nvPr/>
        </p:nvGrpSpPr>
        <p:grpSpPr>
          <a:xfrm>
            <a:off x="1681163" y="6436360"/>
            <a:ext cx="7691437" cy="345440"/>
            <a:chOff x="1681163" y="6228257"/>
            <a:chExt cx="7691437" cy="345440"/>
          </a:xfrm>
        </p:grpSpPr>
        <p:sp>
          <p:nvSpPr>
            <p:cNvPr id="10" name="object 17">
              <a:extLst>
                <a:ext uri="{FF2B5EF4-FFF2-40B4-BE49-F238E27FC236}">
                  <a16:creationId xmlns:a16="http://schemas.microsoft.com/office/drawing/2014/main" id="{DC623A52-48F0-4927-B869-F58F44156CC7}"/>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1" name="Gruppo 49">
              <a:extLst>
                <a:ext uri="{FF2B5EF4-FFF2-40B4-BE49-F238E27FC236}">
                  <a16:creationId xmlns:a16="http://schemas.microsoft.com/office/drawing/2014/main" id="{8E27D2A4-8068-4D76-9EAC-F04F39962A53}"/>
                </a:ext>
              </a:extLst>
            </p:cNvPr>
            <p:cNvGrpSpPr/>
            <p:nvPr/>
          </p:nvGrpSpPr>
          <p:grpSpPr>
            <a:xfrm>
              <a:off x="1681163" y="6228257"/>
              <a:ext cx="486409" cy="345440"/>
              <a:chOff x="995362" y="6228257"/>
              <a:chExt cx="486409" cy="345440"/>
            </a:xfrm>
          </p:grpSpPr>
          <p:sp>
            <p:nvSpPr>
              <p:cNvPr id="12" name="object 18">
                <a:extLst>
                  <a:ext uri="{FF2B5EF4-FFF2-40B4-BE49-F238E27FC236}">
                    <a16:creationId xmlns:a16="http://schemas.microsoft.com/office/drawing/2014/main" id="{22CC16C9-875E-4E96-AC9D-C6ABAD2B4A5C}"/>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3" name="object 19">
                <a:extLst>
                  <a:ext uri="{FF2B5EF4-FFF2-40B4-BE49-F238E27FC236}">
                    <a16:creationId xmlns:a16="http://schemas.microsoft.com/office/drawing/2014/main" id="{43A7C2EF-E4A7-44A2-9184-B03FCED07827}"/>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4" name="object 20">
                <a:extLst>
                  <a:ext uri="{FF2B5EF4-FFF2-40B4-BE49-F238E27FC236}">
                    <a16:creationId xmlns:a16="http://schemas.microsoft.com/office/drawing/2014/main" id="{F235FF06-BA4D-4F4F-8DCF-2C654BA53C6E}"/>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1">
                <a:extLst>
                  <a:ext uri="{FF2B5EF4-FFF2-40B4-BE49-F238E27FC236}">
                    <a16:creationId xmlns:a16="http://schemas.microsoft.com/office/drawing/2014/main" id="{5B28A87E-F628-4B4E-BB7A-05082E419A0E}"/>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6" name="object 22">
                <a:extLst>
                  <a:ext uri="{FF2B5EF4-FFF2-40B4-BE49-F238E27FC236}">
                    <a16:creationId xmlns:a16="http://schemas.microsoft.com/office/drawing/2014/main" id="{0B5CAFB9-EEDE-472D-BE11-3D3760D372F2}"/>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7" name="object 23">
                <a:extLst>
                  <a:ext uri="{FF2B5EF4-FFF2-40B4-BE49-F238E27FC236}">
                    <a16:creationId xmlns:a16="http://schemas.microsoft.com/office/drawing/2014/main" id="{DF338FC4-8E8B-4A0A-BFB0-D040AADF0A64}"/>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8" name="object 24">
                <a:extLst>
                  <a:ext uri="{FF2B5EF4-FFF2-40B4-BE49-F238E27FC236}">
                    <a16:creationId xmlns:a16="http://schemas.microsoft.com/office/drawing/2014/main" id="{B55FB49E-4BE6-4407-9C82-70317D8DBEA3}"/>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9" name="object 25">
                <a:extLst>
                  <a:ext uri="{FF2B5EF4-FFF2-40B4-BE49-F238E27FC236}">
                    <a16:creationId xmlns:a16="http://schemas.microsoft.com/office/drawing/2014/main" id="{F07E91FA-E072-4498-BDF7-4BB18BA7B38D}"/>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20" name="object 26">
                <a:extLst>
                  <a:ext uri="{FF2B5EF4-FFF2-40B4-BE49-F238E27FC236}">
                    <a16:creationId xmlns:a16="http://schemas.microsoft.com/office/drawing/2014/main" id="{65318C2B-DD04-44D6-B32F-3505148A0EA4}"/>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2959740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a:xfrm>
            <a:off x="462776" y="152400"/>
            <a:ext cx="9367024" cy="492443"/>
          </a:xfrm>
        </p:spPr>
        <p:txBody>
          <a:bodyPr/>
          <a:lstStyle/>
          <a:p>
            <a:r>
              <a:rPr lang="en-US" sz="3200" dirty="0">
                <a:solidFill>
                  <a:srgbClr val="A34773"/>
                </a:solidFill>
              </a:rPr>
              <a:t>Citing Data DOIs in publications</a:t>
            </a:r>
            <a:endParaRPr lang="en-US" dirty="0"/>
          </a:p>
        </p:txBody>
      </p:sp>
      <p:sp>
        <p:nvSpPr>
          <p:cNvPr id="3" name="Rectangle 2">
            <a:extLst>
              <a:ext uri="{FF2B5EF4-FFF2-40B4-BE49-F238E27FC236}">
                <a16:creationId xmlns:a16="http://schemas.microsoft.com/office/drawing/2014/main" id="{0C24D07E-E7F3-4E50-B6A1-B60DD56F3FD9}"/>
              </a:ext>
            </a:extLst>
          </p:cNvPr>
          <p:cNvSpPr/>
          <p:nvPr/>
        </p:nvSpPr>
        <p:spPr>
          <a:xfrm>
            <a:off x="7696200" y="5369364"/>
            <a:ext cx="3058786" cy="369332"/>
          </a:xfrm>
          <a:prstGeom prst="rect">
            <a:avLst/>
          </a:prstGeom>
        </p:spPr>
        <p:txBody>
          <a:bodyPr wrap="none">
            <a:spAutoFit/>
          </a:bodyPr>
          <a:lstStyle/>
          <a:p>
            <a:r>
              <a:rPr lang="en-GB" dirty="0"/>
              <a:t>https://youtu.be/ekn0qicVFJM</a:t>
            </a:r>
          </a:p>
        </p:txBody>
      </p:sp>
      <p:pic>
        <p:nvPicPr>
          <p:cNvPr id="4" name="Picture 3">
            <a:hlinkClick r:id="rId2"/>
            <a:extLst>
              <a:ext uri="{FF2B5EF4-FFF2-40B4-BE49-F238E27FC236}">
                <a16:creationId xmlns:a16="http://schemas.microsoft.com/office/drawing/2014/main" id="{112F0A8F-5FC7-421C-A050-AB758DF82EA1}"/>
              </a:ext>
            </a:extLst>
          </p:cNvPr>
          <p:cNvPicPr>
            <a:picLocks noChangeAspect="1"/>
          </p:cNvPicPr>
          <p:nvPr/>
        </p:nvPicPr>
        <p:blipFill>
          <a:blip r:embed="rId3"/>
          <a:stretch>
            <a:fillRect/>
          </a:stretch>
        </p:blipFill>
        <p:spPr>
          <a:xfrm>
            <a:off x="6477000" y="2353774"/>
            <a:ext cx="5252126" cy="2952750"/>
          </a:xfrm>
          <a:prstGeom prst="rect">
            <a:avLst/>
          </a:prstGeom>
        </p:spPr>
      </p:pic>
      <p:sp>
        <p:nvSpPr>
          <p:cNvPr id="8" name="Rectangle 7">
            <a:extLst>
              <a:ext uri="{FF2B5EF4-FFF2-40B4-BE49-F238E27FC236}">
                <a16:creationId xmlns:a16="http://schemas.microsoft.com/office/drawing/2014/main" id="{5C78AEE5-04C0-4EA4-BD41-3B1009A3BB07}"/>
              </a:ext>
            </a:extLst>
          </p:cNvPr>
          <p:cNvSpPr/>
          <p:nvPr/>
        </p:nvSpPr>
        <p:spPr>
          <a:xfrm>
            <a:off x="466862" y="971783"/>
            <a:ext cx="11115538" cy="830997"/>
          </a:xfrm>
          <a:prstGeom prst="rect">
            <a:avLst/>
          </a:prstGeom>
        </p:spPr>
        <p:txBody>
          <a:bodyPr wrap="square">
            <a:spAutoFit/>
          </a:bodyPr>
          <a:lstStyle/>
          <a:p>
            <a:r>
              <a:rPr lang="en-US" sz="2400" b="1" dirty="0" err="1">
                <a:solidFill>
                  <a:schemeClr val="accent2"/>
                </a:solidFill>
                <a:latin typeface="Muli"/>
              </a:rPr>
              <a:t>PaNOSC</a:t>
            </a:r>
            <a:r>
              <a:rPr lang="en-US" sz="2400" b="1" dirty="0">
                <a:solidFill>
                  <a:schemeClr val="accent2"/>
                </a:solidFill>
                <a:latin typeface="Muli"/>
              </a:rPr>
              <a:t>, </a:t>
            </a:r>
            <a:r>
              <a:rPr lang="en-US" sz="2400" b="1" dirty="0" err="1">
                <a:solidFill>
                  <a:schemeClr val="accent2"/>
                </a:solidFill>
                <a:latin typeface="Muli"/>
              </a:rPr>
              <a:t>ExPaNDS</a:t>
            </a:r>
            <a:r>
              <a:rPr lang="en-US" sz="2400" b="1" dirty="0">
                <a:solidFill>
                  <a:schemeClr val="accent2"/>
                </a:solidFill>
                <a:latin typeface="Muli"/>
              </a:rPr>
              <a:t>, LEAPS and LENS contacted 9 journals to incite them to request data DOIs be cited in publications </a:t>
            </a:r>
            <a:r>
              <a:rPr lang="en-US" sz="2400" dirty="0">
                <a:solidFill>
                  <a:schemeClr val="accent2"/>
                </a:solidFill>
                <a:latin typeface="Muli"/>
              </a:rPr>
              <a:t>– impact not visible (yet)</a:t>
            </a:r>
            <a:endParaRPr lang="en-GB" sz="2400" dirty="0"/>
          </a:p>
        </p:txBody>
      </p:sp>
      <p:grpSp>
        <p:nvGrpSpPr>
          <p:cNvPr id="25" name="Group 24">
            <a:extLst>
              <a:ext uri="{FF2B5EF4-FFF2-40B4-BE49-F238E27FC236}">
                <a16:creationId xmlns:a16="http://schemas.microsoft.com/office/drawing/2014/main" id="{926BFE68-F3C4-4C58-9CEF-B13010BA9352}"/>
              </a:ext>
            </a:extLst>
          </p:cNvPr>
          <p:cNvGrpSpPr/>
          <p:nvPr/>
        </p:nvGrpSpPr>
        <p:grpSpPr>
          <a:xfrm>
            <a:off x="1681163" y="6436360"/>
            <a:ext cx="7691437" cy="345440"/>
            <a:chOff x="1681163" y="6228257"/>
            <a:chExt cx="7691437" cy="345440"/>
          </a:xfrm>
        </p:grpSpPr>
        <p:sp>
          <p:nvSpPr>
            <p:cNvPr id="26" name="object 17">
              <a:extLst>
                <a:ext uri="{FF2B5EF4-FFF2-40B4-BE49-F238E27FC236}">
                  <a16:creationId xmlns:a16="http://schemas.microsoft.com/office/drawing/2014/main" id="{D9BD8907-4F61-4E31-89F2-195D5F32BD7D}"/>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7" name="Gruppo 49">
              <a:extLst>
                <a:ext uri="{FF2B5EF4-FFF2-40B4-BE49-F238E27FC236}">
                  <a16:creationId xmlns:a16="http://schemas.microsoft.com/office/drawing/2014/main" id="{48D59F5D-CDDC-4A2A-B3E5-7CCF2420F209}"/>
                </a:ext>
              </a:extLst>
            </p:cNvPr>
            <p:cNvGrpSpPr/>
            <p:nvPr/>
          </p:nvGrpSpPr>
          <p:grpSpPr>
            <a:xfrm>
              <a:off x="1681163" y="6228257"/>
              <a:ext cx="486409" cy="345440"/>
              <a:chOff x="995362" y="6228257"/>
              <a:chExt cx="486409" cy="345440"/>
            </a:xfrm>
          </p:grpSpPr>
          <p:sp>
            <p:nvSpPr>
              <p:cNvPr id="28" name="object 18">
                <a:extLst>
                  <a:ext uri="{FF2B5EF4-FFF2-40B4-BE49-F238E27FC236}">
                    <a16:creationId xmlns:a16="http://schemas.microsoft.com/office/drawing/2014/main" id="{EBFBCAA9-DE60-4C7A-A3B7-9E6909204F62}"/>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9" name="object 19">
                <a:extLst>
                  <a:ext uri="{FF2B5EF4-FFF2-40B4-BE49-F238E27FC236}">
                    <a16:creationId xmlns:a16="http://schemas.microsoft.com/office/drawing/2014/main" id="{29912425-7488-4281-8325-651DA95D203A}"/>
                  </a:ext>
                </a:extLst>
              </p:cNvPr>
              <p:cNvSpPr/>
              <p:nvPr/>
            </p:nvSpPr>
            <p:spPr>
              <a:xfrm>
                <a:off x="1097493" y="6259376"/>
                <a:ext cx="86594" cy="85239"/>
              </a:xfrm>
              <a:prstGeom prst="rect">
                <a:avLst/>
              </a:prstGeom>
              <a:blipFill>
                <a:blip r:embed="rId4" cstate="print"/>
                <a:stretch>
                  <a:fillRect/>
                </a:stretch>
              </a:blipFill>
            </p:spPr>
            <p:txBody>
              <a:bodyPr wrap="square" lIns="0" tIns="0" rIns="0" bIns="0" rtlCol="0"/>
              <a:lstStyle/>
              <a:p>
                <a:endParaRPr/>
              </a:p>
            </p:txBody>
          </p:sp>
          <p:sp>
            <p:nvSpPr>
              <p:cNvPr id="30" name="object 20">
                <a:extLst>
                  <a:ext uri="{FF2B5EF4-FFF2-40B4-BE49-F238E27FC236}">
                    <a16:creationId xmlns:a16="http://schemas.microsoft.com/office/drawing/2014/main" id="{213606C7-2901-44A3-A401-0501F255FE71}"/>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1" name="object 21">
                <a:extLst>
                  <a:ext uri="{FF2B5EF4-FFF2-40B4-BE49-F238E27FC236}">
                    <a16:creationId xmlns:a16="http://schemas.microsoft.com/office/drawing/2014/main" id="{2341EBC3-559B-4E42-8193-65593A348039}"/>
                  </a:ext>
                </a:extLst>
              </p:cNvPr>
              <p:cNvSpPr/>
              <p:nvPr/>
            </p:nvSpPr>
            <p:spPr>
              <a:xfrm>
                <a:off x="1290485" y="6259376"/>
                <a:ext cx="86715" cy="85239"/>
              </a:xfrm>
              <a:prstGeom prst="rect">
                <a:avLst/>
              </a:prstGeom>
              <a:blipFill>
                <a:blip r:embed="rId5" cstate="print"/>
                <a:stretch>
                  <a:fillRect/>
                </a:stretch>
              </a:blipFill>
            </p:spPr>
            <p:txBody>
              <a:bodyPr wrap="square" lIns="0" tIns="0" rIns="0" bIns="0" rtlCol="0"/>
              <a:lstStyle/>
              <a:p>
                <a:endParaRPr/>
              </a:p>
            </p:txBody>
          </p:sp>
          <p:sp>
            <p:nvSpPr>
              <p:cNvPr id="32" name="object 22">
                <a:extLst>
                  <a:ext uri="{FF2B5EF4-FFF2-40B4-BE49-F238E27FC236}">
                    <a16:creationId xmlns:a16="http://schemas.microsoft.com/office/drawing/2014/main" id="{B8C0E70B-97B5-476A-A9DB-BFA94983D35D}"/>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3" name="object 23">
                <a:extLst>
                  <a:ext uri="{FF2B5EF4-FFF2-40B4-BE49-F238E27FC236}">
                    <a16:creationId xmlns:a16="http://schemas.microsoft.com/office/drawing/2014/main" id="{CF17F906-C815-43C7-8D73-07557FC2F03B}"/>
                  </a:ext>
                </a:extLst>
              </p:cNvPr>
              <p:cNvSpPr/>
              <p:nvPr/>
            </p:nvSpPr>
            <p:spPr>
              <a:xfrm>
                <a:off x="1290485" y="6453160"/>
                <a:ext cx="86601" cy="85237"/>
              </a:xfrm>
              <a:prstGeom prst="rect">
                <a:avLst/>
              </a:prstGeom>
              <a:blipFill>
                <a:blip r:embed="rId6" cstate="print"/>
                <a:stretch>
                  <a:fillRect/>
                </a:stretch>
              </a:blipFill>
            </p:spPr>
            <p:txBody>
              <a:bodyPr wrap="square" lIns="0" tIns="0" rIns="0" bIns="0" rtlCol="0"/>
              <a:lstStyle/>
              <a:p>
                <a:endParaRPr/>
              </a:p>
            </p:txBody>
          </p:sp>
          <p:sp>
            <p:nvSpPr>
              <p:cNvPr id="34" name="object 24">
                <a:extLst>
                  <a:ext uri="{FF2B5EF4-FFF2-40B4-BE49-F238E27FC236}">
                    <a16:creationId xmlns:a16="http://schemas.microsoft.com/office/drawing/2014/main" id="{DCE3818A-FA80-48EC-8DD4-05FDD0663453}"/>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5" name="object 25">
                <a:extLst>
                  <a:ext uri="{FF2B5EF4-FFF2-40B4-BE49-F238E27FC236}">
                    <a16:creationId xmlns:a16="http://schemas.microsoft.com/office/drawing/2014/main" id="{9D3413C1-C97D-4D24-BEDA-D55E5FB070AE}"/>
                  </a:ext>
                </a:extLst>
              </p:cNvPr>
              <p:cNvSpPr/>
              <p:nvPr/>
            </p:nvSpPr>
            <p:spPr>
              <a:xfrm>
                <a:off x="1097382" y="6453161"/>
                <a:ext cx="86705" cy="85236"/>
              </a:xfrm>
              <a:prstGeom prst="rect">
                <a:avLst/>
              </a:prstGeom>
              <a:blipFill>
                <a:blip r:embed="rId7" cstate="print"/>
                <a:stretch>
                  <a:fillRect/>
                </a:stretch>
              </a:blipFill>
            </p:spPr>
            <p:txBody>
              <a:bodyPr wrap="square" lIns="0" tIns="0" rIns="0" bIns="0" rtlCol="0"/>
              <a:lstStyle/>
              <a:p>
                <a:endParaRPr/>
              </a:p>
            </p:txBody>
          </p:sp>
          <p:sp>
            <p:nvSpPr>
              <p:cNvPr id="36" name="object 26">
                <a:extLst>
                  <a:ext uri="{FF2B5EF4-FFF2-40B4-BE49-F238E27FC236}">
                    <a16:creationId xmlns:a16="http://schemas.microsoft.com/office/drawing/2014/main" id="{DAD15CF2-CEBB-4FBF-BC5D-223C01CFFB4D}"/>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pic>
        <p:nvPicPr>
          <p:cNvPr id="18" name="Picture 17">
            <a:extLst>
              <a:ext uri="{FF2B5EF4-FFF2-40B4-BE49-F238E27FC236}">
                <a16:creationId xmlns:a16="http://schemas.microsoft.com/office/drawing/2014/main" id="{3CC29EA2-7717-4B91-BCDB-09680F75068E}"/>
              </a:ext>
            </a:extLst>
          </p:cNvPr>
          <p:cNvPicPr>
            <a:picLocks noChangeAspect="1"/>
          </p:cNvPicPr>
          <p:nvPr/>
        </p:nvPicPr>
        <p:blipFill rotWithShape="1">
          <a:blip r:embed="rId8">
            <a:extLst>
              <a:ext uri="{28A0092B-C50C-407E-A947-70E740481C1C}">
                <a14:useLocalDpi xmlns:a14="http://schemas.microsoft.com/office/drawing/2010/main" val="0"/>
              </a:ext>
            </a:extLst>
          </a:blip>
          <a:srcRect b="32166"/>
          <a:stretch/>
        </p:blipFill>
        <p:spPr>
          <a:xfrm>
            <a:off x="657088" y="1971925"/>
            <a:ext cx="4845772" cy="4652040"/>
          </a:xfrm>
          <a:prstGeom prst="rect">
            <a:avLst/>
          </a:prstGeom>
        </p:spPr>
      </p:pic>
      <p:sp>
        <p:nvSpPr>
          <p:cNvPr id="20" name="Rectangle 19">
            <a:extLst>
              <a:ext uri="{FF2B5EF4-FFF2-40B4-BE49-F238E27FC236}">
                <a16:creationId xmlns:a16="http://schemas.microsoft.com/office/drawing/2014/main" id="{6EA5C976-6962-407E-A3B6-49E3D81E3F05}"/>
              </a:ext>
            </a:extLst>
          </p:cNvPr>
          <p:cNvSpPr/>
          <p:nvPr/>
        </p:nvSpPr>
        <p:spPr>
          <a:xfrm>
            <a:off x="7621832" y="1971925"/>
            <a:ext cx="3501536" cy="369332"/>
          </a:xfrm>
          <a:prstGeom prst="rect">
            <a:avLst/>
          </a:prstGeom>
        </p:spPr>
        <p:txBody>
          <a:bodyPr wrap="none">
            <a:spAutoFit/>
          </a:bodyPr>
          <a:lstStyle/>
          <a:p>
            <a:r>
              <a:rPr lang="en-US" b="1" dirty="0">
                <a:solidFill>
                  <a:schemeClr val="accent2"/>
                </a:solidFill>
                <a:latin typeface="Muli"/>
              </a:rPr>
              <a:t>DOI video explaining why use DOIs</a:t>
            </a:r>
            <a:endParaRPr lang="en-GB" dirty="0"/>
          </a:p>
        </p:txBody>
      </p:sp>
    </p:spTree>
    <p:extLst>
      <p:ext uri="{BB962C8B-B14F-4D97-AF65-F5344CB8AC3E}">
        <p14:creationId xmlns:p14="http://schemas.microsoft.com/office/powerpoint/2010/main" val="2715320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E7669E9-4AAA-7246-B232-8355793540B0}"/>
              </a:ext>
            </a:extLst>
          </p:cNvPr>
          <p:cNvPicPr>
            <a:picLocks noChangeAspect="1"/>
          </p:cNvPicPr>
          <p:nvPr/>
        </p:nvPicPr>
        <p:blipFill>
          <a:blip r:embed="rId2"/>
          <a:stretch>
            <a:fillRect/>
          </a:stretch>
        </p:blipFill>
        <p:spPr>
          <a:xfrm>
            <a:off x="6400081" y="2478163"/>
            <a:ext cx="5791919" cy="4174552"/>
          </a:xfrm>
          <a:prstGeom prst="rect">
            <a:avLst/>
          </a:prstGeom>
        </p:spPr>
      </p:pic>
      <p:sp>
        <p:nvSpPr>
          <p:cNvPr id="2" name="Title 1">
            <a:extLst>
              <a:ext uri="{FF2B5EF4-FFF2-40B4-BE49-F238E27FC236}">
                <a16:creationId xmlns:a16="http://schemas.microsoft.com/office/drawing/2014/main" id="{71FBC03B-A66B-F847-8C48-3EE5FDFF929D}"/>
              </a:ext>
            </a:extLst>
          </p:cNvPr>
          <p:cNvSpPr>
            <a:spLocks noGrp="1"/>
          </p:cNvSpPr>
          <p:nvPr>
            <p:ph type="title"/>
          </p:nvPr>
        </p:nvSpPr>
        <p:spPr>
          <a:xfrm>
            <a:off x="462776" y="243812"/>
            <a:ext cx="7310043" cy="615553"/>
          </a:xfrm>
        </p:spPr>
        <p:txBody>
          <a:bodyPr/>
          <a:lstStyle/>
          <a:p>
            <a:r>
              <a:rPr lang="en-GB" sz="4000" dirty="0">
                <a:solidFill>
                  <a:srgbClr val="A34773"/>
                </a:solidFill>
              </a:rPr>
              <a:t>Data catalogue WP3</a:t>
            </a:r>
          </a:p>
        </p:txBody>
      </p:sp>
      <p:sp>
        <p:nvSpPr>
          <p:cNvPr id="3" name="Text Placeholder 2">
            <a:extLst>
              <a:ext uri="{FF2B5EF4-FFF2-40B4-BE49-F238E27FC236}">
                <a16:creationId xmlns:a16="http://schemas.microsoft.com/office/drawing/2014/main" id="{2B362442-C0C4-774B-A125-C274B07D5DAD}"/>
              </a:ext>
            </a:extLst>
          </p:cNvPr>
          <p:cNvSpPr>
            <a:spLocks noGrp="1"/>
          </p:cNvSpPr>
          <p:nvPr>
            <p:ph type="body" idx="1"/>
          </p:nvPr>
        </p:nvSpPr>
        <p:spPr>
          <a:xfrm>
            <a:off x="381000" y="1268373"/>
            <a:ext cx="6572679" cy="4370427"/>
          </a:xfrm>
        </p:spPr>
        <p:txBody>
          <a:bodyPr/>
          <a:lstStyle/>
          <a:p>
            <a:r>
              <a:rPr lang="en-GB" dirty="0"/>
              <a:t>Develop an Application Programmers Interface (API) for searching for FAIR data</a:t>
            </a:r>
          </a:p>
          <a:p>
            <a:endParaRPr lang="en-GB" sz="2000" b="0" dirty="0"/>
          </a:p>
          <a:p>
            <a:r>
              <a:rPr lang="en-GB" dirty="0"/>
              <a:t>Integrate search API into EOSC portal</a:t>
            </a:r>
            <a:endParaRPr lang="en-GB" b="0" dirty="0"/>
          </a:p>
          <a:p>
            <a:endParaRPr lang="en-GB" dirty="0"/>
          </a:p>
          <a:p>
            <a:r>
              <a:rPr lang="en-GB" dirty="0"/>
              <a:t>Using Nexus/HDF5 for metadata</a:t>
            </a:r>
          </a:p>
          <a:p>
            <a:endParaRPr lang="en-GB" dirty="0"/>
          </a:p>
          <a:p>
            <a:r>
              <a:rPr lang="en-GB" dirty="0"/>
              <a:t>Automating metadata collection on beamlines</a:t>
            </a:r>
          </a:p>
          <a:p>
            <a:endParaRPr lang="en-GB" dirty="0"/>
          </a:p>
          <a:p>
            <a:r>
              <a:rPr lang="en-GB" dirty="0"/>
              <a:t>Using e-logbook to make data </a:t>
            </a:r>
            <a:r>
              <a:rPr lang="en-GB" dirty="0" err="1"/>
              <a:t>FAIRer</a:t>
            </a:r>
            <a:endParaRPr lang="en-GB" sz="2000" b="0" dirty="0"/>
          </a:p>
          <a:p>
            <a:endParaRPr lang="en-GB" dirty="0"/>
          </a:p>
          <a:p>
            <a:r>
              <a:rPr lang="en-GB" dirty="0">
                <a:solidFill>
                  <a:srgbClr val="FF0000"/>
                </a:solidFill>
              </a:rPr>
              <a:t>Long term storage (100s of Petabytes)</a:t>
            </a:r>
          </a:p>
        </p:txBody>
      </p:sp>
      <p:pic>
        <p:nvPicPr>
          <p:cNvPr id="31" name="Picture 30">
            <a:extLst>
              <a:ext uri="{FF2B5EF4-FFF2-40B4-BE49-F238E27FC236}">
                <a16:creationId xmlns:a16="http://schemas.microsoft.com/office/drawing/2014/main" id="{AE6FD2F5-9CCF-9144-9E48-29A181E83E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591800" y="2762886"/>
            <a:ext cx="1294681" cy="1219200"/>
          </a:xfrm>
          <a:prstGeom prst="rect">
            <a:avLst/>
          </a:prstGeom>
        </p:spPr>
      </p:pic>
      <p:pic>
        <p:nvPicPr>
          <p:cNvPr id="34" name="Picture 33">
            <a:extLst>
              <a:ext uri="{FF2B5EF4-FFF2-40B4-BE49-F238E27FC236}">
                <a16:creationId xmlns:a16="http://schemas.microsoft.com/office/drawing/2014/main" id="{E275EC46-A813-7F4F-B1E7-7447F3AEB2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0081" y="0"/>
            <a:ext cx="5791919" cy="2478163"/>
          </a:xfrm>
          <a:prstGeom prst="rect">
            <a:avLst/>
          </a:prstGeom>
        </p:spPr>
      </p:pic>
      <p:grpSp>
        <p:nvGrpSpPr>
          <p:cNvPr id="24" name="Group 23">
            <a:extLst>
              <a:ext uri="{FF2B5EF4-FFF2-40B4-BE49-F238E27FC236}">
                <a16:creationId xmlns:a16="http://schemas.microsoft.com/office/drawing/2014/main" id="{65AF8EFC-BB9E-455E-8D83-F86672C38FEC}"/>
              </a:ext>
            </a:extLst>
          </p:cNvPr>
          <p:cNvGrpSpPr/>
          <p:nvPr/>
        </p:nvGrpSpPr>
        <p:grpSpPr>
          <a:xfrm>
            <a:off x="1681163" y="6436360"/>
            <a:ext cx="7691437" cy="345440"/>
            <a:chOff x="1681163" y="6228257"/>
            <a:chExt cx="7691437" cy="345440"/>
          </a:xfrm>
        </p:grpSpPr>
        <p:sp>
          <p:nvSpPr>
            <p:cNvPr id="25" name="object 17">
              <a:extLst>
                <a:ext uri="{FF2B5EF4-FFF2-40B4-BE49-F238E27FC236}">
                  <a16:creationId xmlns:a16="http://schemas.microsoft.com/office/drawing/2014/main" id="{703B97DB-058D-4967-878F-EE2E052E4D99}"/>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6" name="Gruppo 49">
              <a:extLst>
                <a:ext uri="{FF2B5EF4-FFF2-40B4-BE49-F238E27FC236}">
                  <a16:creationId xmlns:a16="http://schemas.microsoft.com/office/drawing/2014/main" id="{30BD15FF-149D-4478-A5DA-92556E935019}"/>
                </a:ext>
              </a:extLst>
            </p:cNvPr>
            <p:cNvGrpSpPr/>
            <p:nvPr/>
          </p:nvGrpSpPr>
          <p:grpSpPr>
            <a:xfrm>
              <a:off x="1681163" y="6228257"/>
              <a:ext cx="486409" cy="345440"/>
              <a:chOff x="995362" y="6228257"/>
              <a:chExt cx="486409" cy="345440"/>
            </a:xfrm>
          </p:grpSpPr>
          <p:sp>
            <p:nvSpPr>
              <p:cNvPr id="27" name="object 18">
                <a:extLst>
                  <a:ext uri="{FF2B5EF4-FFF2-40B4-BE49-F238E27FC236}">
                    <a16:creationId xmlns:a16="http://schemas.microsoft.com/office/drawing/2014/main" id="{62474FE0-32DC-4680-B27D-B720B433BC0F}"/>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8" name="object 19">
                <a:extLst>
                  <a:ext uri="{FF2B5EF4-FFF2-40B4-BE49-F238E27FC236}">
                    <a16:creationId xmlns:a16="http://schemas.microsoft.com/office/drawing/2014/main" id="{6AD55138-DEAB-4864-A7A9-B272746EF2DB}"/>
                  </a:ext>
                </a:extLst>
              </p:cNvPr>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29" name="object 20">
                <a:extLst>
                  <a:ext uri="{FF2B5EF4-FFF2-40B4-BE49-F238E27FC236}">
                    <a16:creationId xmlns:a16="http://schemas.microsoft.com/office/drawing/2014/main" id="{E5C62976-2519-4C53-B046-2847792D413F}"/>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0" name="object 21">
                <a:extLst>
                  <a:ext uri="{FF2B5EF4-FFF2-40B4-BE49-F238E27FC236}">
                    <a16:creationId xmlns:a16="http://schemas.microsoft.com/office/drawing/2014/main" id="{857CC1E2-CE27-40F7-A265-F183DE6F3100}"/>
                  </a:ext>
                </a:extLst>
              </p:cNvPr>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33" name="object 22">
                <a:extLst>
                  <a:ext uri="{FF2B5EF4-FFF2-40B4-BE49-F238E27FC236}">
                    <a16:creationId xmlns:a16="http://schemas.microsoft.com/office/drawing/2014/main" id="{EDC5A981-5C35-44A3-95A2-084455E76134}"/>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5" name="object 23">
                <a:extLst>
                  <a:ext uri="{FF2B5EF4-FFF2-40B4-BE49-F238E27FC236}">
                    <a16:creationId xmlns:a16="http://schemas.microsoft.com/office/drawing/2014/main" id="{C9E69395-2347-41FB-9179-BB4DBCFC2AA5}"/>
                  </a:ext>
                </a:extLst>
              </p:cNvPr>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36" name="object 24">
                <a:extLst>
                  <a:ext uri="{FF2B5EF4-FFF2-40B4-BE49-F238E27FC236}">
                    <a16:creationId xmlns:a16="http://schemas.microsoft.com/office/drawing/2014/main" id="{D07879D6-5250-43CB-9AC1-B6030A306BFC}"/>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7" name="object 25">
                <a:extLst>
                  <a:ext uri="{FF2B5EF4-FFF2-40B4-BE49-F238E27FC236}">
                    <a16:creationId xmlns:a16="http://schemas.microsoft.com/office/drawing/2014/main" id="{65D98126-E34C-408A-90E5-539BCB641B0A}"/>
                  </a:ext>
                </a:extLst>
              </p:cNvPr>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38" name="object 26">
                <a:extLst>
                  <a:ext uri="{FF2B5EF4-FFF2-40B4-BE49-F238E27FC236}">
                    <a16:creationId xmlns:a16="http://schemas.microsoft.com/office/drawing/2014/main" id="{5309E86D-46C0-4070-8421-8BF0A2E80535}"/>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137959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BCDD-BF0A-4F61-972F-A05944AF5C79}"/>
              </a:ext>
            </a:extLst>
          </p:cNvPr>
          <p:cNvSpPr>
            <a:spLocks noGrp="1"/>
          </p:cNvSpPr>
          <p:nvPr>
            <p:ph type="title"/>
          </p:nvPr>
        </p:nvSpPr>
        <p:spPr>
          <a:xfrm>
            <a:off x="762000" y="284678"/>
            <a:ext cx="7310043" cy="553998"/>
          </a:xfrm>
        </p:spPr>
        <p:txBody>
          <a:bodyPr/>
          <a:lstStyle/>
          <a:p>
            <a:r>
              <a:rPr lang="en-US" sz="3600" dirty="0">
                <a:solidFill>
                  <a:srgbClr val="A34773"/>
                </a:solidFill>
              </a:rPr>
              <a:t>ESRF Data curation workflow</a:t>
            </a:r>
            <a:endParaRPr lang="en-GB" sz="3600" dirty="0">
              <a:solidFill>
                <a:srgbClr val="A34773"/>
              </a:solidFill>
            </a:endParaRPr>
          </a:p>
        </p:txBody>
      </p:sp>
      <p:sp>
        <p:nvSpPr>
          <p:cNvPr id="3" name="Text Placeholder 2">
            <a:extLst>
              <a:ext uri="{FF2B5EF4-FFF2-40B4-BE49-F238E27FC236}">
                <a16:creationId xmlns:a16="http://schemas.microsoft.com/office/drawing/2014/main" id="{73348A78-DD9F-4BC8-95AA-A79FA9D3405C}"/>
              </a:ext>
            </a:extLst>
          </p:cNvPr>
          <p:cNvSpPr>
            <a:spLocks noGrp="1"/>
          </p:cNvSpPr>
          <p:nvPr>
            <p:ph type="body" idx="1"/>
          </p:nvPr>
        </p:nvSpPr>
        <p:spPr/>
        <p:txBody>
          <a:bodyPr/>
          <a:lstStyle/>
          <a:p>
            <a:endParaRPr lang="en-GB"/>
          </a:p>
        </p:txBody>
      </p:sp>
      <p:pic>
        <p:nvPicPr>
          <p:cNvPr id="5" name="Picture 4">
            <a:extLst>
              <a:ext uri="{FF2B5EF4-FFF2-40B4-BE49-F238E27FC236}">
                <a16:creationId xmlns:a16="http://schemas.microsoft.com/office/drawing/2014/main" id="{5D0101FD-A11B-4C50-83C2-F1FCA23C569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206" b="17418"/>
          <a:stretch/>
        </p:blipFill>
        <p:spPr>
          <a:xfrm>
            <a:off x="454343" y="921024"/>
            <a:ext cx="11509057" cy="5902041"/>
          </a:xfrm>
          <a:prstGeom prst="rect">
            <a:avLst/>
          </a:prstGeom>
        </p:spPr>
      </p:pic>
      <p:sp>
        <p:nvSpPr>
          <p:cNvPr id="4" name="Rectangle 3">
            <a:extLst>
              <a:ext uri="{FF2B5EF4-FFF2-40B4-BE49-F238E27FC236}">
                <a16:creationId xmlns:a16="http://schemas.microsoft.com/office/drawing/2014/main" id="{0A8F3943-30B0-471E-822E-D8E8117AE668}"/>
              </a:ext>
            </a:extLst>
          </p:cNvPr>
          <p:cNvSpPr/>
          <p:nvPr/>
        </p:nvSpPr>
        <p:spPr>
          <a:xfrm>
            <a:off x="9578155" y="6248400"/>
            <a:ext cx="2203104" cy="369332"/>
          </a:xfrm>
          <a:prstGeom prst="rect">
            <a:avLst/>
          </a:prstGeom>
        </p:spPr>
        <p:txBody>
          <a:bodyPr wrap="none">
            <a:spAutoFit/>
          </a:bodyPr>
          <a:lstStyle/>
          <a:p>
            <a:r>
              <a:rPr lang="en-US" b="1" dirty="0">
                <a:solidFill>
                  <a:srgbClr val="A34773"/>
                </a:solidFill>
              </a:rPr>
              <a:t>Credit: Alex de Maria</a:t>
            </a:r>
            <a:endParaRPr lang="en-GB" b="1" dirty="0"/>
          </a:p>
        </p:txBody>
      </p:sp>
    </p:spTree>
    <p:extLst>
      <p:ext uri="{BB962C8B-B14F-4D97-AF65-F5344CB8AC3E}">
        <p14:creationId xmlns:p14="http://schemas.microsoft.com/office/powerpoint/2010/main" val="342897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 t="386" r="1032" b="57335"/>
          <a:stretch/>
        </p:blipFill>
        <p:spPr>
          <a:xfrm rot="16200000">
            <a:off x="562031" y="1959088"/>
            <a:ext cx="5588057" cy="3803481"/>
          </a:xfrm>
          <a:prstGeom prst="rect">
            <a:avLst/>
          </a:prstGeom>
        </p:spPr>
      </p:pic>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43333"/>
          <a:stretch/>
        </p:blipFill>
        <p:spPr>
          <a:xfrm>
            <a:off x="5181601" y="216029"/>
            <a:ext cx="6929511" cy="6578333"/>
          </a:xfrm>
          <a:prstGeom prst="rect">
            <a:avLst/>
          </a:prstGeom>
        </p:spPr>
      </p:pic>
      <p:sp>
        <p:nvSpPr>
          <p:cNvPr id="5" name="Title 1"/>
          <p:cNvSpPr>
            <a:spLocks noGrp="1"/>
          </p:cNvSpPr>
          <p:nvPr>
            <p:ph type="title"/>
          </p:nvPr>
        </p:nvSpPr>
        <p:spPr>
          <a:xfrm>
            <a:off x="381000" y="203134"/>
            <a:ext cx="4718824" cy="1846659"/>
          </a:xfrm>
        </p:spPr>
        <p:txBody>
          <a:bodyPr/>
          <a:lstStyle/>
          <a:p>
            <a:r>
              <a:rPr lang="en-US" sz="4000" dirty="0">
                <a:solidFill>
                  <a:srgbClr val="A34773"/>
                </a:solidFill>
                <a:latin typeface="Arial (Headings)"/>
                <a:cs typeface="JasmineUPC" pitchFamily="18" charset="-34"/>
              </a:rPr>
              <a:t>E-logbook makes</a:t>
            </a:r>
            <a:br>
              <a:rPr lang="en-US" sz="4000" dirty="0">
                <a:solidFill>
                  <a:srgbClr val="A34773"/>
                </a:solidFill>
                <a:latin typeface="Arial (Headings)"/>
                <a:cs typeface="JasmineUPC" pitchFamily="18" charset="-34"/>
              </a:rPr>
            </a:br>
            <a:r>
              <a:rPr lang="en-US" sz="4000" dirty="0">
                <a:solidFill>
                  <a:srgbClr val="A34773"/>
                </a:solidFill>
                <a:latin typeface="Arial (Headings)"/>
                <a:cs typeface="JasmineUPC" pitchFamily="18" charset="-34"/>
              </a:rPr>
              <a:t>experiments </a:t>
            </a:r>
            <a:r>
              <a:rPr lang="en-US" sz="4000" dirty="0" err="1">
                <a:solidFill>
                  <a:srgbClr val="A34773"/>
                </a:solidFill>
                <a:latin typeface="Arial (Headings)"/>
                <a:cs typeface="JasmineUPC" pitchFamily="18" charset="-34"/>
              </a:rPr>
              <a:t>FAIRer</a:t>
            </a:r>
            <a:endParaRPr lang="en-US" sz="4000" dirty="0">
              <a:solidFill>
                <a:srgbClr val="A34773"/>
              </a:solidFill>
            </a:endParaRPr>
          </a:p>
        </p:txBody>
      </p:sp>
      <p:grpSp>
        <p:nvGrpSpPr>
          <p:cNvPr id="8" name="Group 7">
            <a:extLst>
              <a:ext uri="{FF2B5EF4-FFF2-40B4-BE49-F238E27FC236}">
                <a16:creationId xmlns:a16="http://schemas.microsoft.com/office/drawing/2014/main" id="{3E5074CD-0C27-4C3D-B421-E5884815137D}"/>
              </a:ext>
            </a:extLst>
          </p:cNvPr>
          <p:cNvGrpSpPr/>
          <p:nvPr/>
        </p:nvGrpSpPr>
        <p:grpSpPr>
          <a:xfrm>
            <a:off x="1681163" y="6436360"/>
            <a:ext cx="7691437" cy="345440"/>
            <a:chOff x="1681163" y="6228257"/>
            <a:chExt cx="7691437" cy="345440"/>
          </a:xfrm>
        </p:grpSpPr>
        <p:sp>
          <p:nvSpPr>
            <p:cNvPr id="9" name="object 17">
              <a:extLst>
                <a:ext uri="{FF2B5EF4-FFF2-40B4-BE49-F238E27FC236}">
                  <a16:creationId xmlns:a16="http://schemas.microsoft.com/office/drawing/2014/main" id="{6EE42748-41EA-4981-ADEC-ED0D0DFEF5D0}"/>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10" name="Gruppo 49">
              <a:extLst>
                <a:ext uri="{FF2B5EF4-FFF2-40B4-BE49-F238E27FC236}">
                  <a16:creationId xmlns:a16="http://schemas.microsoft.com/office/drawing/2014/main" id="{CD943A50-BA9D-4E54-8230-258FDD94A531}"/>
                </a:ext>
              </a:extLst>
            </p:cNvPr>
            <p:cNvGrpSpPr/>
            <p:nvPr/>
          </p:nvGrpSpPr>
          <p:grpSpPr>
            <a:xfrm>
              <a:off x="1681163" y="6228257"/>
              <a:ext cx="486409" cy="345440"/>
              <a:chOff x="995362" y="6228257"/>
              <a:chExt cx="486409" cy="345440"/>
            </a:xfrm>
          </p:grpSpPr>
          <p:sp>
            <p:nvSpPr>
              <p:cNvPr id="11" name="object 18">
                <a:extLst>
                  <a:ext uri="{FF2B5EF4-FFF2-40B4-BE49-F238E27FC236}">
                    <a16:creationId xmlns:a16="http://schemas.microsoft.com/office/drawing/2014/main" id="{4F7BB9FE-8C0F-4AB1-B3FB-13869285F4A9}"/>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2" name="object 19">
                <a:extLst>
                  <a:ext uri="{FF2B5EF4-FFF2-40B4-BE49-F238E27FC236}">
                    <a16:creationId xmlns:a16="http://schemas.microsoft.com/office/drawing/2014/main" id="{91AF6D7F-A9C9-4224-923D-9BD293509E5F}"/>
                  </a:ext>
                </a:extLst>
              </p:cNvPr>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3" name="object 20">
                <a:extLst>
                  <a:ext uri="{FF2B5EF4-FFF2-40B4-BE49-F238E27FC236}">
                    <a16:creationId xmlns:a16="http://schemas.microsoft.com/office/drawing/2014/main" id="{EA37D270-033C-4E68-B475-1A308DCC98AE}"/>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1">
                <a:extLst>
                  <a:ext uri="{FF2B5EF4-FFF2-40B4-BE49-F238E27FC236}">
                    <a16:creationId xmlns:a16="http://schemas.microsoft.com/office/drawing/2014/main" id="{17DFA68C-96A4-4794-AEF7-8CC3A6414A76}"/>
                  </a:ext>
                </a:extLst>
              </p:cNvPr>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5" name="object 22">
                <a:extLst>
                  <a:ext uri="{FF2B5EF4-FFF2-40B4-BE49-F238E27FC236}">
                    <a16:creationId xmlns:a16="http://schemas.microsoft.com/office/drawing/2014/main" id="{3BDEE7A0-A1F8-48F9-A6E2-BCA565C14701}"/>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6" name="object 23">
                <a:extLst>
                  <a:ext uri="{FF2B5EF4-FFF2-40B4-BE49-F238E27FC236}">
                    <a16:creationId xmlns:a16="http://schemas.microsoft.com/office/drawing/2014/main" id="{3DC0C40B-49FE-4375-992F-2B336B038DA4}"/>
                  </a:ext>
                </a:extLst>
              </p:cNvPr>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7" name="object 24">
                <a:extLst>
                  <a:ext uri="{FF2B5EF4-FFF2-40B4-BE49-F238E27FC236}">
                    <a16:creationId xmlns:a16="http://schemas.microsoft.com/office/drawing/2014/main" id="{4E694116-E256-4E8A-BDF4-13C8684B8B9A}"/>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8" name="object 25">
                <a:extLst>
                  <a:ext uri="{FF2B5EF4-FFF2-40B4-BE49-F238E27FC236}">
                    <a16:creationId xmlns:a16="http://schemas.microsoft.com/office/drawing/2014/main" id="{4EEB9375-E870-4AB7-9885-3CA0074D5C16}"/>
                  </a:ext>
                </a:extLst>
              </p:cNvPr>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9" name="object 26">
                <a:extLst>
                  <a:ext uri="{FF2B5EF4-FFF2-40B4-BE49-F238E27FC236}">
                    <a16:creationId xmlns:a16="http://schemas.microsoft.com/office/drawing/2014/main" id="{670A5C6A-1D37-4770-A239-F698389883CE}"/>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895681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300" y="325781"/>
            <a:ext cx="11676700" cy="446276"/>
          </a:xfrm>
        </p:spPr>
        <p:txBody>
          <a:bodyPr/>
          <a:lstStyle/>
          <a:p>
            <a:pPr fontAlgn="auto">
              <a:spcAft>
                <a:spcPts val="0"/>
              </a:spcAft>
              <a:defRPr/>
            </a:pPr>
            <a:r>
              <a:rPr lang="en-US" dirty="0" err="1">
                <a:solidFill>
                  <a:srgbClr val="A34773"/>
                </a:solidFill>
                <a:latin typeface="Arial (Headings)"/>
                <a:cs typeface="JasmineUPC" pitchFamily="18" charset="-34"/>
              </a:rPr>
              <a:t>PaNOSC</a:t>
            </a:r>
            <a:r>
              <a:rPr lang="en-US" dirty="0">
                <a:solidFill>
                  <a:srgbClr val="A34773"/>
                </a:solidFill>
                <a:latin typeface="Arial (Headings)"/>
                <a:cs typeface="JasmineUPC" pitchFamily="18" charset="-34"/>
              </a:rPr>
              <a:t> has 6 data catalogues with different APIs + UIs</a:t>
            </a:r>
          </a:p>
        </p:txBody>
      </p:sp>
      <p:grpSp>
        <p:nvGrpSpPr>
          <p:cNvPr id="18" name="Group 17"/>
          <p:cNvGrpSpPr/>
          <p:nvPr/>
        </p:nvGrpSpPr>
        <p:grpSpPr>
          <a:xfrm>
            <a:off x="515300" y="1673419"/>
            <a:ext cx="10838500" cy="4193981"/>
            <a:chOff x="134300" y="1563810"/>
            <a:chExt cx="8893437" cy="3525938"/>
          </a:xfrm>
        </p:grpSpPr>
        <p:sp>
          <p:nvSpPr>
            <p:cNvPr id="4" name="Flowchart: Magnetic Disk 3"/>
            <p:cNvSpPr/>
            <p:nvPr/>
          </p:nvSpPr>
          <p:spPr>
            <a:xfrm>
              <a:off x="229872"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ESRF</a:t>
              </a:r>
            </a:p>
            <a:p>
              <a:pPr algn="ctr"/>
              <a:r>
                <a:rPr lang="en-US" dirty="0"/>
                <a:t>(</a:t>
              </a:r>
              <a:r>
                <a:rPr lang="en-US" dirty="0" err="1"/>
                <a:t>icat</a:t>
              </a:r>
              <a:r>
                <a:rPr lang="en-US" dirty="0"/>
                <a:t>)</a:t>
              </a:r>
            </a:p>
          </p:txBody>
        </p:sp>
        <p:sp>
          <p:nvSpPr>
            <p:cNvPr id="5" name="Flowchart: Magnetic Disk 4"/>
            <p:cNvSpPr/>
            <p:nvPr/>
          </p:nvSpPr>
          <p:spPr>
            <a:xfrm>
              <a:off x="1717566"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CERIC</a:t>
              </a:r>
            </a:p>
            <a:p>
              <a:pPr algn="ctr"/>
              <a:r>
                <a:rPr lang="en-US"/>
                <a:t>(icat)</a:t>
              </a:r>
              <a:endParaRPr lang="en-US" dirty="0"/>
            </a:p>
          </p:txBody>
        </p:sp>
        <p:sp>
          <p:nvSpPr>
            <p:cNvPr id="6" name="Flowchart: Magnetic Disk 5"/>
            <p:cNvSpPr/>
            <p:nvPr/>
          </p:nvSpPr>
          <p:spPr>
            <a:xfrm>
              <a:off x="766834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XFEL</a:t>
              </a:r>
            </a:p>
            <a:p>
              <a:pPr algn="ctr"/>
              <a:r>
                <a:rPr lang="en-US" dirty="0"/>
                <a:t>(</a:t>
              </a:r>
              <a:r>
                <a:rPr lang="en-US" dirty="0" err="1"/>
                <a:t>MyMdc</a:t>
              </a:r>
              <a:r>
                <a:rPr lang="en-US" dirty="0"/>
                <a:t>)</a:t>
              </a:r>
            </a:p>
          </p:txBody>
        </p:sp>
        <p:sp>
          <p:nvSpPr>
            <p:cNvPr id="7" name="Flowchart: Magnetic Disk 6"/>
            <p:cNvSpPr/>
            <p:nvPr/>
          </p:nvSpPr>
          <p:spPr>
            <a:xfrm>
              <a:off x="3205260"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ESS</a:t>
              </a:r>
            </a:p>
            <a:p>
              <a:pPr algn="ctr"/>
              <a:r>
                <a:rPr lang="en-US"/>
                <a:t>(SciCat)</a:t>
              </a:r>
              <a:endParaRPr lang="en-US" dirty="0"/>
            </a:p>
          </p:txBody>
        </p:sp>
        <p:sp>
          <p:nvSpPr>
            <p:cNvPr id="8" name="Flowchart: Magnetic Disk 7"/>
            <p:cNvSpPr/>
            <p:nvPr/>
          </p:nvSpPr>
          <p:spPr>
            <a:xfrm>
              <a:off x="469295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ILL </a:t>
              </a:r>
            </a:p>
            <a:p>
              <a:pPr algn="ctr"/>
              <a:r>
                <a:rPr lang="en-US" dirty="0"/>
                <a:t>(local)</a:t>
              </a:r>
            </a:p>
          </p:txBody>
        </p:sp>
        <p:sp>
          <p:nvSpPr>
            <p:cNvPr id="9" name="Flowchart: Magnetic Disk 8"/>
            <p:cNvSpPr/>
            <p:nvPr/>
          </p:nvSpPr>
          <p:spPr>
            <a:xfrm>
              <a:off x="6180648"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ELI</a:t>
              </a:r>
            </a:p>
            <a:p>
              <a:pPr algn="ctr"/>
              <a:r>
                <a:rPr lang="en-US" dirty="0"/>
                <a:t>(</a:t>
              </a:r>
              <a:r>
                <a:rPr lang="en-US" dirty="0" err="1"/>
                <a:t>tbd</a:t>
              </a:r>
              <a:r>
                <a:rPr lang="en-US" dirty="0"/>
                <a:t>)</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300" y="1878739"/>
              <a:ext cx="3166532" cy="145779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5044" y="1886582"/>
              <a:ext cx="3166293" cy="1459754"/>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1720" y="1563810"/>
              <a:ext cx="2066017" cy="1920448"/>
            </a:xfrm>
            <a:prstGeom prst="rect">
              <a:avLst/>
            </a:prstGeom>
          </p:spPr>
        </p:pic>
        <p:sp>
          <p:nvSpPr>
            <p:cNvPr id="14" name="Up Arrow 13"/>
            <p:cNvSpPr/>
            <p:nvPr/>
          </p:nvSpPr>
          <p:spPr>
            <a:xfrm>
              <a:off x="669098"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2203563"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5144351"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p:cNvSpPr/>
            <p:nvPr/>
          </p:nvSpPr>
          <p:spPr>
            <a:xfrm>
              <a:off x="8107570"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Up Arrow 32"/>
          <p:cNvSpPr/>
          <p:nvPr/>
        </p:nvSpPr>
        <p:spPr>
          <a:xfrm>
            <a:off x="4799398" y="3632277"/>
            <a:ext cx="421288" cy="54366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a:off x="8429366" y="3644309"/>
            <a:ext cx="421288" cy="543664"/>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1010266" y="0"/>
            <a:ext cx="1181734" cy="707886"/>
          </a:xfrm>
          <a:prstGeom prst="rect">
            <a:avLst/>
          </a:prstGeom>
        </p:spPr>
        <p:txBody>
          <a:bodyPr wrap="none">
            <a:spAutoFit/>
          </a:bodyPr>
          <a:lstStyle/>
          <a:p>
            <a:r>
              <a:rPr lang="en-US" sz="4000" b="1" dirty="0">
                <a:solidFill>
                  <a:srgbClr val="8064A2"/>
                </a:solidFill>
              </a:rPr>
              <a:t>WP3</a:t>
            </a:r>
          </a:p>
        </p:txBody>
      </p:sp>
      <p:sp>
        <p:nvSpPr>
          <p:cNvPr id="3" name="Rectangle 2"/>
          <p:cNvSpPr/>
          <p:nvPr/>
        </p:nvSpPr>
        <p:spPr>
          <a:xfrm>
            <a:off x="870195" y="4342075"/>
            <a:ext cx="1015021" cy="369332"/>
          </a:xfrm>
          <a:prstGeom prst="rect">
            <a:avLst/>
          </a:prstGeom>
        </p:spPr>
        <p:txBody>
          <a:bodyPr wrap="none">
            <a:spAutoFit/>
          </a:bodyPr>
          <a:lstStyle/>
          <a:p>
            <a:pPr algn="r"/>
            <a:r>
              <a:rPr lang="en-GB" b="1" dirty="0">
                <a:solidFill>
                  <a:srgbClr val="FF0000"/>
                </a:solidFill>
              </a:rPr>
              <a:t>50 PB/</a:t>
            </a:r>
            <a:r>
              <a:rPr lang="en-GB" b="1" dirty="0" err="1">
                <a:solidFill>
                  <a:srgbClr val="FF0000"/>
                </a:solidFill>
              </a:rPr>
              <a:t>yr</a:t>
            </a:r>
            <a:endParaRPr lang="en-GB" b="1" dirty="0">
              <a:solidFill>
                <a:srgbClr val="FF0000"/>
              </a:solidFill>
            </a:endParaRPr>
          </a:p>
        </p:txBody>
      </p:sp>
      <p:sp>
        <p:nvSpPr>
          <p:cNvPr id="32" name="Rectangle 31"/>
          <p:cNvSpPr/>
          <p:nvPr/>
        </p:nvSpPr>
        <p:spPr>
          <a:xfrm>
            <a:off x="2740260" y="4342075"/>
            <a:ext cx="1015021" cy="369332"/>
          </a:xfrm>
          <a:prstGeom prst="rect">
            <a:avLst/>
          </a:prstGeom>
        </p:spPr>
        <p:txBody>
          <a:bodyPr wrap="none">
            <a:spAutoFit/>
          </a:bodyPr>
          <a:lstStyle/>
          <a:p>
            <a:pPr algn="r"/>
            <a:r>
              <a:rPr lang="en-GB" b="1" dirty="0">
                <a:solidFill>
                  <a:srgbClr val="FF0000"/>
                </a:solidFill>
              </a:rPr>
              <a:t>15 PB/</a:t>
            </a:r>
            <a:r>
              <a:rPr lang="en-GB" b="1" dirty="0" err="1">
                <a:solidFill>
                  <a:srgbClr val="FF0000"/>
                </a:solidFill>
              </a:rPr>
              <a:t>yr</a:t>
            </a:r>
            <a:endParaRPr lang="en-GB" b="1" dirty="0">
              <a:solidFill>
                <a:srgbClr val="FF0000"/>
              </a:solidFill>
            </a:endParaRPr>
          </a:p>
        </p:txBody>
      </p:sp>
      <p:sp>
        <p:nvSpPr>
          <p:cNvPr id="35" name="Rectangle 34"/>
          <p:cNvSpPr/>
          <p:nvPr/>
        </p:nvSpPr>
        <p:spPr>
          <a:xfrm>
            <a:off x="4497926" y="4317978"/>
            <a:ext cx="1013419" cy="369332"/>
          </a:xfrm>
          <a:prstGeom prst="rect">
            <a:avLst/>
          </a:prstGeom>
        </p:spPr>
        <p:txBody>
          <a:bodyPr wrap="none">
            <a:spAutoFit/>
          </a:bodyPr>
          <a:lstStyle/>
          <a:p>
            <a:pPr algn="r"/>
            <a:r>
              <a:rPr lang="en-GB" b="1" dirty="0">
                <a:solidFill>
                  <a:srgbClr val="FF0000"/>
                </a:solidFill>
              </a:rPr>
              <a:t>&lt;1 PB/</a:t>
            </a:r>
            <a:r>
              <a:rPr lang="en-GB" b="1" dirty="0" err="1">
                <a:solidFill>
                  <a:srgbClr val="FF0000"/>
                </a:solidFill>
              </a:rPr>
              <a:t>yr</a:t>
            </a:r>
            <a:endParaRPr lang="en-GB" b="1" dirty="0">
              <a:solidFill>
                <a:srgbClr val="FF0000"/>
              </a:solidFill>
            </a:endParaRPr>
          </a:p>
        </p:txBody>
      </p:sp>
      <p:sp>
        <p:nvSpPr>
          <p:cNvPr id="36" name="Rectangle 35"/>
          <p:cNvSpPr/>
          <p:nvPr/>
        </p:nvSpPr>
        <p:spPr>
          <a:xfrm>
            <a:off x="6380325" y="4317978"/>
            <a:ext cx="958917" cy="369332"/>
          </a:xfrm>
          <a:prstGeom prst="rect">
            <a:avLst/>
          </a:prstGeom>
        </p:spPr>
        <p:txBody>
          <a:bodyPr wrap="none">
            <a:spAutoFit/>
          </a:bodyPr>
          <a:lstStyle/>
          <a:p>
            <a:pPr algn="r"/>
            <a:r>
              <a:rPr lang="en-GB" b="1" dirty="0">
                <a:solidFill>
                  <a:srgbClr val="FF0000"/>
                </a:solidFill>
              </a:rPr>
              <a:t>.6 PB/</a:t>
            </a:r>
            <a:r>
              <a:rPr lang="en-GB" b="1" dirty="0" err="1">
                <a:solidFill>
                  <a:srgbClr val="FF0000"/>
                </a:solidFill>
              </a:rPr>
              <a:t>yr</a:t>
            </a:r>
            <a:endParaRPr lang="en-GB" b="1" dirty="0">
              <a:solidFill>
                <a:srgbClr val="FF0000"/>
              </a:solidFill>
            </a:endParaRPr>
          </a:p>
        </p:txBody>
      </p:sp>
      <p:sp>
        <p:nvSpPr>
          <p:cNvPr id="37" name="Rectangle 36"/>
          <p:cNvSpPr/>
          <p:nvPr/>
        </p:nvSpPr>
        <p:spPr>
          <a:xfrm>
            <a:off x="8132499" y="4342075"/>
            <a:ext cx="1015021" cy="369332"/>
          </a:xfrm>
          <a:prstGeom prst="rect">
            <a:avLst/>
          </a:prstGeom>
        </p:spPr>
        <p:txBody>
          <a:bodyPr wrap="none">
            <a:spAutoFit/>
          </a:bodyPr>
          <a:lstStyle/>
          <a:p>
            <a:pPr algn="r"/>
            <a:r>
              <a:rPr lang="en-GB" b="1" dirty="0">
                <a:solidFill>
                  <a:srgbClr val="FF0000"/>
                </a:solidFill>
              </a:rPr>
              <a:t>10 PB/</a:t>
            </a:r>
            <a:r>
              <a:rPr lang="en-GB" b="1" dirty="0" err="1">
                <a:solidFill>
                  <a:srgbClr val="FF0000"/>
                </a:solidFill>
              </a:rPr>
              <a:t>yr</a:t>
            </a:r>
            <a:endParaRPr lang="en-GB" b="1" dirty="0">
              <a:solidFill>
                <a:srgbClr val="FF0000"/>
              </a:solidFill>
            </a:endParaRPr>
          </a:p>
        </p:txBody>
      </p:sp>
      <p:sp>
        <p:nvSpPr>
          <p:cNvPr id="38" name="Rectangle 37"/>
          <p:cNvSpPr/>
          <p:nvPr/>
        </p:nvSpPr>
        <p:spPr>
          <a:xfrm>
            <a:off x="9818498" y="4317978"/>
            <a:ext cx="1132041" cy="369332"/>
          </a:xfrm>
          <a:prstGeom prst="rect">
            <a:avLst/>
          </a:prstGeom>
        </p:spPr>
        <p:txBody>
          <a:bodyPr wrap="none">
            <a:spAutoFit/>
          </a:bodyPr>
          <a:lstStyle/>
          <a:p>
            <a:pPr algn="r"/>
            <a:r>
              <a:rPr lang="en-GB" b="1" dirty="0">
                <a:solidFill>
                  <a:srgbClr val="FF0000"/>
                </a:solidFill>
              </a:rPr>
              <a:t>100 PB/</a:t>
            </a:r>
            <a:r>
              <a:rPr lang="en-GB" b="1" dirty="0" err="1">
                <a:solidFill>
                  <a:srgbClr val="FF0000"/>
                </a:solidFill>
              </a:rPr>
              <a:t>yr</a:t>
            </a:r>
            <a:endParaRPr lang="en-GB" b="1" dirty="0">
              <a:solidFill>
                <a:srgbClr val="FF0000"/>
              </a:solidFill>
            </a:endParaRPr>
          </a:p>
        </p:txBody>
      </p:sp>
      <p:sp>
        <p:nvSpPr>
          <p:cNvPr id="10" name="Rectangle 9"/>
          <p:cNvSpPr/>
          <p:nvPr/>
        </p:nvSpPr>
        <p:spPr>
          <a:xfrm>
            <a:off x="414719" y="5805587"/>
            <a:ext cx="1977593" cy="369332"/>
          </a:xfrm>
          <a:prstGeom prst="rect">
            <a:avLst/>
          </a:prstGeom>
        </p:spPr>
        <p:txBody>
          <a:bodyPr wrap="none">
            <a:spAutoFit/>
          </a:bodyPr>
          <a:lstStyle/>
          <a:p>
            <a:r>
              <a:rPr lang="en-US" dirty="0">
                <a:hlinkClick r:id="rId5"/>
              </a:rPr>
              <a:t>https://data.esrf.fr</a:t>
            </a:r>
            <a:r>
              <a:rPr lang="en-US" dirty="0"/>
              <a:t> </a:t>
            </a:r>
          </a:p>
        </p:txBody>
      </p:sp>
      <p:sp>
        <p:nvSpPr>
          <p:cNvPr id="39" name="Rectangle 38"/>
          <p:cNvSpPr/>
          <p:nvPr/>
        </p:nvSpPr>
        <p:spPr>
          <a:xfrm>
            <a:off x="5828102" y="5823114"/>
            <a:ext cx="1795748" cy="369332"/>
          </a:xfrm>
          <a:prstGeom prst="rect">
            <a:avLst/>
          </a:prstGeom>
        </p:spPr>
        <p:txBody>
          <a:bodyPr wrap="none">
            <a:spAutoFit/>
          </a:bodyPr>
          <a:lstStyle/>
          <a:p>
            <a:r>
              <a:rPr lang="en-US" dirty="0">
                <a:hlinkClick r:id="rId5"/>
              </a:rPr>
              <a:t>https://data.ill.fr</a:t>
            </a:r>
            <a:r>
              <a:rPr lang="en-US" dirty="0"/>
              <a:t> </a:t>
            </a:r>
          </a:p>
        </p:txBody>
      </p:sp>
      <p:grpSp>
        <p:nvGrpSpPr>
          <p:cNvPr id="40" name="Group 39">
            <a:extLst>
              <a:ext uri="{FF2B5EF4-FFF2-40B4-BE49-F238E27FC236}">
                <a16:creationId xmlns:a16="http://schemas.microsoft.com/office/drawing/2014/main" id="{4FC66AF1-1878-4DBC-B44B-73C994C71D3A}"/>
              </a:ext>
            </a:extLst>
          </p:cNvPr>
          <p:cNvGrpSpPr/>
          <p:nvPr/>
        </p:nvGrpSpPr>
        <p:grpSpPr>
          <a:xfrm>
            <a:off x="1681163" y="6436360"/>
            <a:ext cx="7691437" cy="345440"/>
            <a:chOff x="1681163" y="6228257"/>
            <a:chExt cx="7691437" cy="345440"/>
          </a:xfrm>
        </p:grpSpPr>
        <p:sp>
          <p:nvSpPr>
            <p:cNvPr id="41" name="object 17">
              <a:extLst>
                <a:ext uri="{FF2B5EF4-FFF2-40B4-BE49-F238E27FC236}">
                  <a16:creationId xmlns:a16="http://schemas.microsoft.com/office/drawing/2014/main" id="{FDB895B7-F28B-422C-8203-A4864A307B9A}"/>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42" name="Gruppo 49">
              <a:extLst>
                <a:ext uri="{FF2B5EF4-FFF2-40B4-BE49-F238E27FC236}">
                  <a16:creationId xmlns:a16="http://schemas.microsoft.com/office/drawing/2014/main" id="{98B36920-F52D-40C4-9293-C83FB2904735}"/>
                </a:ext>
              </a:extLst>
            </p:cNvPr>
            <p:cNvGrpSpPr/>
            <p:nvPr/>
          </p:nvGrpSpPr>
          <p:grpSpPr>
            <a:xfrm>
              <a:off x="1681163" y="6228257"/>
              <a:ext cx="486409" cy="345440"/>
              <a:chOff x="995362" y="6228257"/>
              <a:chExt cx="486409" cy="345440"/>
            </a:xfrm>
          </p:grpSpPr>
          <p:sp>
            <p:nvSpPr>
              <p:cNvPr id="43" name="object 18">
                <a:extLst>
                  <a:ext uri="{FF2B5EF4-FFF2-40B4-BE49-F238E27FC236}">
                    <a16:creationId xmlns:a16="http://schemas.microsoft.com/office/drawing/2014/main" id="{53862828-4561-4A88-A0BB-EE817E3E6798}"/>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44" name="object 19">
                <a:extLst>
                  <a:ext uri="{FF2B5EF4-FFF2-40B4-BE49-F238E27FC236}">
                    <a16:creationId xmlns:a16="http://schemas.microsoft.com/office/drawing/2014/main" id="{22A970EC-93F3-466C-B224-F1DFDADF678A}"/>
                  </a:ext>
                </a:extLst>
              </p:cNvPr>
              <p:cNvSpPr/>
              <p:nvPr/>
            </p:nvSpPr>
            <p:spPr>
              <a:xfrm>
                <a:off x="1097493" y="6259376"/>
                <a:ext cx="86594" cy="85239"/>
              </a:xfrm>
              <a:prstGeom prst="rect">
                <a:avLst/>
              </a:prstGeom>
              <a:blipFill>
                <a:blip r:embed="rId6" cstate="print"/>
                <a:stretch>
                  <a:fillRect/>
                </a:stretch>
              </a:blipFill>
            </p:spPr>
            <p:txBody>
              <a:bodyPr wrap="square" lIns="0" tIns="0" rIns="0" bIns="0" rtlCol="0"/>
              <a:lstStyle/>
              <a:p>
                <a:endParaRPr/>
              </a:p>
            </p:txBody>
          </p:sp>
          <p:sp>
            <p:nvSpPr>
              <p:cNvPr id="45" name="object 20">
                <a:extLst>
                  <a:ext uri="{FF2B5EF4-FFF2-40B4-BE49-F238E27FC236}">
                    <a16:creationId xmlns:a16="http://schemas.microsoft.com/office/drawing/2014/main" id="{69E4BAA0-7524-40F9-BC72-46AF96082EB0}"/>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46" name="object 21">
                <a:extLst>
                  <a:ext uri="{FF2B5EF4-FFF2-40B4-BE49-F238E27FC236}">
                    <a16:creationId xmlns:a16="http://schemas.microsoft.com/office/drawing/2014/main" id="{7222CF0D-D81C-4090-B71F-3A4B79511A8E}"/>
                  </a:ext>
                </a:extLst>
              </p:cNvPr>
              <p:cNvSpPr/>
              <p:nvPr/>
            </p:nvSpPr>
            <p:spPr>
              <a:xfrm>
                <a:off x="1290485" y="6259376"/>
                <a:ext cx="86715" cy="85239"/>
              </a:xfrm>
              <a:prstGeom prst="rect">
                <a:avLst/>
              </a:prstGeom>
              <a:blipFill>
                <a:blip r:embed="rId7" cstate="print"/>
                <a:stretch>
                  <a:fillRect/>
                </a:stretch>
              </a:blipFill>
            </p:spPr>
            <p:txBody>
              <a:bodyPr wrap="square" lIns="0" tIns="0" rIns="0" bIns="0" rtlCol="0"/>
              <a:lstStyle/>
              <a:p>
                <a:endParaRPr/>
              </a:p>
            </p:txBody>
          </p:sp>
          <p:sp>
            <p:nvSpPr>
              <p:cNvPr id="47" name="object 22">
                <a:extLst>
                  <a:ext uri="{FF2B5EF4-FFF2-40B4-BE49-F238E27FC236}">
                    <a16:creationId xmlns:a16="http://schemas.microsoft.com/office/drawing/2014/main" id="{B197D5DD-FEFE-430C-96E6-85285280AB7D}"/>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48" name="object 23">
                <a:extLst>
                  <a:ext uri="{FF2B5EF4-FFF2-40B4-BE49-F238E27FC236}">
                    <a16:creationId xmlns:a16="http://schemas.microsoft.com/office/drawing/2014/main" id="{3EF27076-C574-4BB5-9045-E1B1F6F69883}"/>
                  </a:ext>
                </a:extLst>
              </p:cNvPr>
              <p:cNvSpPr/>
              <p:nvPr/>
            </p:nvSpPr>
            <p:spPr>
              <a:xfrm>
                <a:off x="1290485" y="6453160"/>
                <a:ext cx="86601" cy="85237"/>
              </a:xfrm>
              <a:prstGeom prst="rect">
                <a:avLst/>
              </a:prstGeom>
              <a:blipFill>
                <a:blip r:embed="rId8" cstate="print"/>
                <a:stretch>
                  <a:fillRect/>
                </a:stretch>
              </a:blipFill>
            </p:spPr>
            <p:txBody>
              <a:bodyPr wrap="square" lIns="0" tIns="0" rIns="0" bIns="0" rtlCol="0"/>
              <a:lstStyle/>
              <a:p>
                <a:endParaRPr/>
              </a:p>
            </p:txBody>
          </p:sp>
          <p:sp>
            <p:nvSpPr>
              <p:cNvPr id="49" name="object 24">
                <a:extLst>
                  <a:ext uri="{FF2B5EF4-FFF2-40B4-BE49-F238E27FC236}">
                    <a16:creationId xmlns:a16="http://schemas.microsoft.com/office/drawing/2014/main" id="{F3A33D73-CF7F-465B-80D8-F3E02F005DF9}"/>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50" name="object 25">
                <a:extLst>
                  <a:ext uri="{FF2B5EF4-FFF2-40B4-BE49-F238E27FC236}">
                    <a16:creationId xmlns:a16="http://schemas.microsoft.com/office/drawing/2014/main" id="{BADF2D19-BB96-47C4-96C8-CBB20750C088}"/>
                  </a:ext>
                </a:extLst>
              </p:cNvPr>
              <p:cNvSpPr/>
              <p:nvPr/>
            </p:nvSpPr>
            <p:spPr>
              <a:xfrm>
                <a:off x="1097382" y="6453161"/>
                <a:ext cx="86705" cy="85236"/>
              </a:xfrm>
              <a:prstGeom prst="rect">
                <a:avLst/>
              </a:prstGeom>
              <a:blipFill>
                <a:blip r:embed="rId9" cstate="print"/>
                <a:stretch>
                  <a:fillRect/>
                </a:stretch>
              </a:blipFill>
            </p:spPr>
            <p:txBody>
              <a:bodyPr wrap="square" lIns="0" tIns="0" rIns="0" bIns="0" rtlCol="0"/>
              <a:lstStyle/>
              <a:p>
                <a:endParaRPr/>
              </a:p>
            </p:txBody>
          </p:sp>
          <p:sp>
            <p:nvSpPr>
              <p:cNvPr id="51" name="object 26">
                <a:extLst>
                  <a:ext uri="{FF2B5EF4-FFF2-40B4-BE49-F238E27FC236}">
                    <a16:creationId xmlns:a16="http://schemas.microsoft.com/office/drawing/2014/main" id="{C3D7F718-B637-4B9A-BFC4-B0F5C75C1D55}"/>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802269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422224"/>
            <a:ext cx="10327165" cy="615553"/>
          </a:xfrm>
        </p:spPr>
        <p:txBody>
          <a:bodyPr/>
          <a:lstStyle/>
          <a:p>
            <a:r>
              <a:rPr lang="en-US" sz="4000" dirty="0" err="1">
                <a:solidFill>
                  <a:srgbClr val="A34773"/>
                </a:solidFill>
                <a:latin typeface="Arial (Headings)"/>
                <a:cs typeface="JasmineUPC" pitchFamily="18" charset="-34"/>
              </a:rPr>
              <a:t>PaNOSC</a:t>
            </a:r>
            <a:r>
              <a:rPr lang="en-US" sz="4000" dirty="0">
                <a:solidFill>
                  <a:srgbClr val="A34773"/>
                </a:solidFill>
                <a:latin typeface="Arial (Headings)"/>
                <a:cs typeface="JasmineUPC" pitchFamily="18" charset="-34"/>
              </a:rPr>
              <a:t> common API across all sites</a:t>
            </a:r>
            <a:endParaRPr lang="en-US" sz="4000" dirty="0">
              <a:solidFill>
                <a:srgbClr val="A34773"/>
              </a:solidFill>
            </a:endParaRPr>
          </a:p>
        </p:txBody>
      </p:sp>
      <p:grpSp>
        <p:nvGrpSpPr>
          <p:cNvPr id="21" name="Group 20"/>
          <p:cNvGrpSpPr/>
          <p:nvPr/>
        </p:nvGrpSpPr>
        <p:grpSpPr>
          <a:xfrm>
            <a:off x="462776" y="3154632"/>
            <a:ext cx="10514328" cy="2876778"/>
            <a:chOff x="229872" y="2713484"/>
            <a:chExt cx="8662608" cy="2376264"/>
          </a:xfrm>
        </p:grpSpPr>
        <p:sp>
          <p:nvSpPr>
            <p:cNvPr id="4" name="Flowchart: Magnetic Disk 3"/>
            <p:cNvSpPr/>
            <p:nvPr/>
          </p:nvSpPr>
          <p:spPr>
            <a:xfrm>
              <a:off x="229872"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ESRF</a:t>
              </a:r>
            </a:p>
            <a:p>
              <a:pPr algn="ctr"/>
              <a:r>
                <a:rPr lang="en-US" dirty="0"/>
                <a:t>(</a:t>
              </a:r>
              <a:r>
                <a:rPr lang="en-US" dirty="0" err="1"/>
                <a:t>icat</a:t>
              </a:r>
              <a:r>
                <a:rPr lang="en-US" dirty="0"/>
                <a:t>)</a:t>
              </a:r>
            </a:p>
          </p:txBody>
        </p:sp>
        <p:sp>
          <p:nvSpPr>
            <p:cNvPr id="5" name="Flowchart: Magnetic Disk 4"/>
            <p:cNvSpPr/>
            <p:nvPr/>
          </p:nvSpPr>
          <p:spPr>
            <a:xfrm>
              <a:off x="1717566"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CERIC</a:t>
              </a:r>
            </a:p>
            <a:p>
              <a:pPr algn="ctr"/>
              <a:r>
                <a:rPr lang="en-US"/>
                <a:t>(icat)</a:t>
              </a:r>
              <a:endParaRPr lang="en-US" dirty="0"/>
            </a:p>
          </p:txBody>
        </p:sp>
        <p:sp>
          <p:nvSpPr>
            <p:cNvPr id="6" name="Flowchart: Magnetic Disk 5"/>
            <p:cNvSpPr/>
            <p:nvPr/>
          </p:nvSpPr>
          <p:spPr>
            <a:xfrm>
              <a:off x="766834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XFEL</a:t>
              </a:r>
            </a:p>
            <a:p>
              <a:pPr algn="ctr"/>
              <a:r>
                <a:rPr lang="en-US" dirty="0"/>
                <a:t>(</a:t>
              </a:r>
              <a:r>
                <a:rPr lang="en-US" dirty="0" err="1"/>
                <a:t>MyMdc</a:t>
              </a:r>
              <a:r>
                <a:rPr lang="en-US" dirty="0"/>
                <a:t>)</a:t>
              </a:r>
            </a:p>
          </p:txBody>
        </p:sp>
        <p:sp>
          <p:nvSpPr>
            <p:cNvPr id="7" name="Flowchart: Magnetic Disk 6"/>
            <p:cNvSpPr/>
            <p:nvPr/>
          </p:nvSpPr>
          <p:spPr>
            <a:xfrm>
              <a:off x="3205260"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ESS</a:t>
              </a:r>
            </a:p>
            <a:p>
              <a:pPr algn="ctr"/>
              <a:r>
                <a:rPr lang="en-US"/>
                <a:t>(SciCat)</a:t>
              </a:r>
              <a:endParaRPr lang="en-US" dirty="0"/>
            </a:p>
          </p:txBody>
        </p:sp>
        <p:sp>
          <p:nvSpPr>
            <p:cNvPr id="8" name="Flowchart: Magnetic Disk 7"/>
            <p:cNvSpPr/>
            <p:nvPr/>
          </p:nvSpPr>
          <p:spPr>
            <a:xfrm>
              <a:off x="4692954"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ILL </a:t>
              </a:r>
            </a:p>
            <a:p>
              <a:pPr algn="ctr"/>
              <a:r>
                <a:rPr lang="en-US" dirty="0"/>
                <a:t>(local)</a:t>
              </a:r>
            </a:p>
          </p:txBody>
        </p:sp>
        <p:sp>
          <p:nvSpPr>
            <p:cNvPr id="9" name="Flowchart: Magnetic Disk 8"/>
            <p:cNvSpPr/>
            <p:nvPr/>
          </p:nvSpPr>
          <p:spPr>
            <a:xfrm>
              <a:off x="6180648" y="3649588"/>
              <a:ext cx="1224136" cy="1440160"/>
            </a:xfrm>
            <a:prstGeom prst="flowChartMagneticDisk">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ELI</a:t>
              </a:r>
            </a:p>
            <a:p>
              <a:pPr algn="ctr"/>
              <a:r>
                <a:rPr lang="en-US" dirty="0"/>
                <a:t>(</a:t>
              </a:r>
              <a:r>
                <a:rPr lang="en-US" dirty="0" err="1"/>
                <a:t>tbd</a:t>
              </a:r>
              <a:r>
                <a:rPr lang="en-US" dirty="0"/>
                <a:t>)</a:t>
              </a:r>
            </a:p>
          </p:txBody>
        </p:sp>
        <p:sp>
          <p:nvSpPr>
            <p:cNvPr id="11" name="Up Arrow 10"/>
            <p:cNvSpPr/>
            <p:nvPr/>
          </p:nvSpPr>
          <p:spPr>
            <a:xfrm>
              <a:off x="669098"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2203563"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p:cNvSpPr/>
            <p:nvPr/>
          </p:nvSpPr>
          <p:spPr>
            <a:xfrm>
              <a:off x="5144351"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p:cNvSpPr/>
            <p:nvPr/>
          </p:nvSpPr>
          <p:spPr>
            <a:xfrm>
              <a:off x="8107570"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p:cNvSpPr/>
            <p:nvPr/>
          </p:nvSpPr>
          <p:spPr>
            <a:xfrm>
              <a:off x="3632317" y="3212042"/>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6646687" y="3192521"/>
              <a:ext cx="345684" cy="457066"/>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9872" y="2713484"/>
              <a:ext cx="8508407" cy="4790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API to search across all </a:t>
              </a:r>
              <a:r>
                <a:rPr lang="en-US" dirty="0" err="1"/>
                <a:t>PaNOSC</a:t>
              </a:r>
              <a:r>
                <a:rPr lang="en-US" dirty="0"/>
                <a:t> catalogues</a:t>
              </a:r>
            </a:p>
          </p:txBody>
        </p:sp>
      </p:grpSp>
      <p:pic>
        <p:nvPicPr>
          <p:cNvPr id="3" name="Picture 2"/>
          <p:cNvPicPr>
            <a:picLocks noChangeAspect="1"/>
          </p:cNvPicPr>
          <p:nvPr/>
        </p:nvPicPr>
        <p:blipFill>
          <a:blip r:embed="rId2"/>
          <a:stretch>
            <a:fillRect/>
          </a:stretch>
        </p:blipFill>
        <p:spPr>
          <a:xfrm>
            <a:off x="1331604" y="1319981"/>
            <a:ext cx="8696325" cy="1609725"/>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440" y="1204101"/>
            <a:ext cx="1962263" cy="1018707"/>
          </a:xfrm>
          <a:prstGeom prst="rect">
            <a:avLst/>
          </a:prstGeom>
        </p:spPr>
      </p:pic>
      <p:sp>
        <p:nvSpPr>
          <p:cNvPr id="33" name="Rectangle 32"/>
          <p:cNvSpPr/>
          <p:nvPr/>
        </p:nvSpPr>
        <p:spPr>
          <a:xfrm>
            <a:off x="11010266" y="0"/>
            <a:ext cx="1181734" cy="707886"/>
          </a:xfrm>
          <a:prstGeom prst="rect">
            <a:avLst/>
          </a:prstGeom>
        </p:spPr>
        <p:txBody>
          <a:bodyPr wrap="none">
            <a:spAutoFit/>
          </a:bodyPr>
          <a:lstStyle/>
          <a:p>
            <a:r>
              <a:rPr lang="en-US" sz="4000" b="1" dirty="0">
                <a:solidFill>
                  <a:srgbClr val="8064A2"/>
                </a:solidFill>
              </a:rPr>
              <a:t>WP3</a:t>
            </a:r>
          </a:p>
        </p:txBody>
      </p:sp>
      <p:sp>
        <p:nvSpPr>
          <p:cNvPr id="35" name="Rectangle 34"/>
          <p:cNvSpPr/>
          <p:nvPr/>
        </p:nvSpPr>
        <p:spPr>
          <a:xfrm>
            <a:off x="663856" y="4507468"/>
            <a:ext cx="1015021" cy="369332"/>
          </a:xfrm>
          <a:prstGeom prst="rect">
            <a:avLst/>
          </a:prstGeom>
        </p:spPr>
        <p:txBody>
          <a:bodyPr wrap="none">
            <a:spAutoFit/>
          </a:bodyPr>
          <a:lstStyle/>
          <a:p>
            <a:pPr algn="r"/>
            <a:r>
              <a:rPr lang="en-GB" b="1" dirty="0">
                <a:solidFill>
                  <a:srgbClr val="FF0000"/>
                </a:solidFill>
              </a:rPr>
              <a:t>50 PB/</a:t>
            </a:r>
            <a:r>
              <a:rPr lang="en-GB" b="1" dirty="0" err="1">
                <a:solidFill>
                  <a:srgbClr val="FF0000"/>
                </a:solidFill>
              </a:rPr>
              <a:t>yr</a:t>
            </a:r>
            <a:endParaRPr lang="en-GB" b="1" dirty="0">
              <a:solidFill>
                <a:srgbClr val="FF0000"/>
              </a:solidFill>
            </a:endParaRPr>
          </a:p>
        </p:txBody>
      </p:sp>
      <p:sp>
        <p:nvSpPr>
          <p:cNvPr id="36" name="Rectangle 35"/>
          <p:cNvSpPr/>
          <p:nvPr/>
        </p:nvSpPr>
        <p:spPr>
          <a:xfrm>
            <a:off x="2533921" y="4507468"/>
            <a:ext cx="1015021" cy="369332"/>
          </a:xfrm>
          <a:prstGeom prst="rect">
            <a:avLst/>
          </a:prstGeom>
        </p:spPr>
        <p:txBody>
          <a:bodyPr wrap="none">
            <a:spAutoFit/>
          </a:bodyPr>
          <a:lstStyle/>
          <a:p>
            <a:pPr algn="r"/>
            <a:r>
              <a:rPr lang="en-GB" b="1" dirty="0">
                <a:solidFill>
                  <a:srgbClr val="FF0000"/>
                </a:solidFill>
              </a:rPr>
              <a:t>15 PB/</a:t>
            </a:r>
            <a:r>
              <a:rPr lang="en-GB" b="1" dirty="0" err="1">
                <a:solidFill>
                  <a:srgbClr val="FF0000"/>
                </a:solidFill>
              </a:rPr>
              <a:t>yr</a:t>
            </a:r>
            <a:endParaRPr lang="en-GB" b="1" dirty="0">
              <a:solidFill>
                <a:srgbClr val="FF0000"/>
              </a:solidFill>
            </a:endParaRPr>
          </a:p>
        </p:txBody>
      </p:sp>
      <p:sp>
        <p:nvSpPr>
          <p:cNvPr id="37" name="Rectangle 36"/>
          <p:cNvSpPr/>
          <p:nvPr/>
        </p:nvSpPr>
        <p:spPr>
          <a:xfrm>
            <a:off x="4291587" y="4483371"/>
            <a:ext cx="1013419" cy="369332"/>
          </a:xfrm>
          <a:prstGeom prst="rect">
            <a:avLst/>
          </a:prstGeom>
        </p:spPr>
        <p:txBody>
          <a:bodyPr wrap="none">
            <a:spAutoFit/>
          </a:bodyPr>
          <a:lstStyle/>
          <a:p>
            <a:pPr algn="r"/>
            <a:r>
              <a:rPr lang="en-GB" b="1" dirty="0">
                <a:solidFill>
                  <a:srgbClr val="FF0000"/>
                </a:solidFill>
              </a:rPr>
              <a:t>&lt;1 PB/</a:t>
            </a:r>
            <a:r>
              <a:rPr lang="en-GB" b="1" dirty="0" err="1">
                <a:solidFill>
                  <a:srgbClr val="FF0000"/>
                </a:solidFill>
              </a:rPr>
              <a:t>yr</a:t>
            </a:r>
            <a:endParaRPr lang="en-GB" b="1" dirty="0">
              <a:solidFill>
                <a:srgbClr val="FF0000"/>
              </a:solidFill>
            </a:endParaRPr>
          </a:p>
        </p:txBody>
      </p:sp>
      <p:sp>
        <p:nvSpPr>
          <p:cNvPr id="38" name="Rectangle 37"/>
          <p:cNvSpPr/>
          <p:nvPr/>
        </p:nvSpPr>
        <p:spPr>
          <a:xfrm>
            <a:off x="6173986" y="4483371"/>
            <a:ext cx="958917" cy="369332"/>
          </a:xfrm>
          <a:prstGeom prst="rect">
            <a:avLst/>
          </a:prstGeom>
        </p:spPr>
        <p:txBody>
          <a:bodyPr wrap="none">
            <a:spAutoFit/>
          </a:bodyPr>
          <a:lstStyle/>
          <a:p>
            <a:pPr algn="r"/>
            <a:r>
              <a:rPr lang="en-GB" b="1" dirty="0">
                <a:solidFill>
                  <a:srgbClr val="FF0000"/>
                </a:solidFill>
              </a:rPr>
              <a:t>.6 PB/</a:t>
            </a:r>
            <a:r>
              <a:rPr lang="en-GB" b="1" dirty="0" err="1">
                <a:solidFill>
                  <a:srgbClr val="FF0000"/>
                </a:solidFill>
              </a:rPr>
              <a:t>yr</a:t>
            </a:r>
            <a:endParaRPr lang="en-GB" b="1" dirty="0">
              <a:solidFill>
                <a:srgbClr val="FF0000"/>
              </a:solidFill>
            </a:endParaRPr>
          </a:p>
        </p:txBody>
      </p:sp>
      <p:sp>
        <p:nvSpPr>
          <p:cNvPr id="39" name="Rectangle 38"/>
          <p:cNvSpPr/>
          <p:nvPr/>
        </p:nvSpPr>
        <p:spPr>
          <a:xfrm>
            <a:off x="7926160" y="4507468"/>
            <a:ext cx="1015021" cy="369332"/>
          </a:xfrm>
          <a:prstGeom prst="rect">
            <a:avLst/>
          </a:prstGeom>
        </p:spPr>
        <p:txBody>
          <a:bodyPr wrap="none">
            <a:spAutoFit/>
          </a:bodyPr>
          <a:lstStyle/>
          <a:p>
            <a:pPr algn="r"/>
            <a:r>
              <a:rPr lang="en-GB" b="1" dirty="0">
                <a:solidFill>
                  <a:srgbClr val="FF0000"/>
                </a:solidFill>
              </a:rPr>
              <a:t>10 PB/</a:t>
            </a:r>
            <a:r>
              <a:rPr lang="en-GB" b="1" dirty="0" err="1">
                <a:solidFill>
                  <a:srgbClr val="FF0000"/>
                </a:solidFill>
              </a:rPr>
              <a:t>yr</a:t>
            </a:r>
            <a:endParaRPr lang="en-GB" b="1" dirty="0">
              <a:solidFill>
                <a:srgbClr val="FF0000"/>
              </a:solidFill>
            </a:endParaRPr>
          </a:p>
        </p:txBody>
      </p:sp>
      <p:sp>
        <p:nvSpPr>
          <p:cNvPr id="40" name="Rectangle 39"/>
          <p:cNvSpPr/>
          <p:nvPr/>
        </p:nvSpPr>
        <p:spPr>
          <a:xfrm>
            <a:off x="9612159" y="4483371"/>
            <a:ext cx="1132041" cy="369332"/>
          </a:xfrm>
          <a:prstGeom prst="rect">
            <a:avLst/>
          </a:prstGeom>
        </p:spPr>
        <p:txBody>
          <a:bodyPr wrap="none">
            <a:spAutoFit/>
          </a:bodyPr>
          <a:lstStyle/>
          <a:p>
            <a:pPr algn="r"/>
            <a:r>
              <a:rPr lang="en-GB" b="1" dirty="0">
                <a:solidFill>
                  <a:srgbClr val="FF0000"/>
                </a:solidFill>
              </a:rPr>
              <a:t>100 PB/</a:t>
            </a:r>
            <a:r>
              <a:rPr lang="en-GB" b="1" dirty="0" err="1">
                <a:solidFill>
                  <a:srgbClr val="FF0000"/>
                </a:solidFill>
              </a:rPr>
              <a:t>yr</a:t>
            </a:r>
            <a:endParaRPr lang="en-GB" b="1" dirty="0">
              <a:solidFill>
                <a:srgbClr val="FF0000"/>
              </a:solidFill>
            </a:endParaRPr>
          </a:p>
        </p:txBody>
      </p:sp>
      <p:grpSp>
        <p:nvGrpSpPr>
          <p:cNvPr id="41" name="Group 40">
            <a:extLst>
              <a:ext uri="{FF2B5EF4-FFF2-40B4-BE49-F238E27FC236}">
                <a16:creationId xmlns:a16="http://schemas.microsoft.com/office/drawing/2014/main" id="{83824B4C-D4EA-4E4F-95A6-698E79010010}"/>
              </a:ext>
            </a:extLst>
          </p:cNvPr>
          <p:cNvGrpSpPr/>
          <p:nvPr/>
        </p:nvGrpSpPr>
        <p:grpSpPr>
          <a:xfrm>
            <a:off x="1681163" y="6436360"/>
            <a:ext cx="7691437" cy="345440"/>
            <a:chOff x="1681163" y="6228257"/>
            <a:chExt cx="7691437" cy="345440"/>
          </a:xfrm>
        </p:grpSpPr>
        <p:sp>
          <p:nvSpPr>
            <p:cNvPr id="42" name="object 17">
              <a:extLst>
                <a:ext uri="{FF2B5EF4-FFF2-40B4-BE49-F238E27FC236}">
                  <a16:creationId xmlns:a16="http://schemas.microsoft.com/office/drawing/2014/main" id="{D7B0243F-A614-41B6-9B7A-EBEFA38FEB9E}"/>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43" name="Gruppo 49">
              <a:extLst>
                <a:ext uri="{FF2B5EF4-FFF2-40B4-BE49-F238E27FC236}">
                  <a16:creationId xmlns:a16="http://schemas.microsoft.com/office/drawing/2014/main" id="{0DC43AC5-2469-4DD7-A969-1E9C20AABBBE}"/>
                </a:ext>
              </a:extLst>
            </p:cNvPr>
            <p:cNvGrpSpPr/>
            <p:nvPr/>
          </p:nvGrpSpPr>
          <p:grpSpPr>
            <a:xfrm>
              <a:off x="1681163" y="6228257"/>
              <a:ext cx="486409" cy="345440"/>
              <a:chOff x="995362" y="6228257"/>
              <a:chExt cx="486409" cy="345440"/>
            </a:xfrm>
          </p:grpSpPr>
          <p:sp>
            <p:nvSpPr>
              <p:cNvPr id="44" name="object 18">
                <a:extLst>
                  <a:ext uri="{FF2B5EF4-FFF2-40B4-BE49-F238E27FC236}">
                    <a16:creationId xmlns:a16="http://schemas.microsoft.com/office/drawing/2014/main" id="{7BC30812-9327-4192-900D-17BA042ECA93}"/>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45" name="object 19">
                <a:extLst>
                  <a:ext uri="{FF2B5EF4-FFF2-40B4-BE49-F238E27FC236}">
                    <a16:creationId xmlns:a16="http://schemas.microsoft.com/office/drawing/2014/main" id="{DD6F95F0-7F3E-46E6-A4B5-4C4BA77E3145}"/>
                  </a:ext>
                </a:extLst>
              </p:cNvPr>
              <p:cNvSpPr/>
              <p:nvPr/>
            </p:nvSpPr>
            <p:spPr>
              <a:xfrm>
                <a:off x="1097493" y="6259376"/>
                <a:ext cx="86594" cy="85239"/>
              </a:xfrm>
              <a:prstGeom prst="rect">
                <a:avLst/>
              </a:prstGeom>
              <a:blipFill>
                <a:blip r:embed="rId4" cstate="print"/>
                <a:stretch>
                  <a:fillRect/>
                </a:stretch>
              </a:blipFill>
            </p:spPr>
            <p:txBody>
              <a:bodyPr wrap="square" lIns="0" tIns="0" rIns="0" bIns="0" rtlCol="0"/>
              <a:lstStyle/>
              <a:p>
                <a:endParaRPr/>
              </a:p>
            </p:txBody>
          </p:sp>
          <p:sp>
            <p:nvSpPr>
              <p:cNvPr id="46" name="object 20">
                <a:extLst>
                  <a:ext uri="{FF2B5EF4-FFF2-40B4-BE49-F238E27FC236}">
                    <a16:creationId xmlns:a16="http://schemas.microsoft.com/office/drawing/2014/main" id="{E5E1002F-8221-4406-9A2C-F2E1D63F6E25}"/>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47" name="object 21">
                <a:extLst>
                  <a:ext uri="{FF2B5EF4-FFF2-40B4-BE49-F238E27FC236}">
                    <a16:creationId xmlns:a16="http://schemas.microsoft.com/office/drawing/2014/main" id="{CD5596C9-0520-418D-890C-62747B5CA386}"/>
                  </a:ext>
                </a:extLst>
              </p:cNvPr>
              <p:cNvSpPr/>
              <p:nvPr/>
            </p:nvSpPr>
            <p:spPr>
              <a:xfrm>
                <a:off x="1290485" y="6259376"/>
                <a:ext cx="86715" cy="85239"/>
              </a:xfrm>
              <a:prstGeom prst="rect">
                <a:avLst/>
              </a:prstGeom>
              <a:blipFill>
                <a:blip r:embed="rId5" cstate="print"/>
                <a:stretch>
                  <a:fillRect/>
                </a:stretch>
              </a:blipFill>
            </p:spPr>
            <p:txBody>
              <a:bodyPr wrap="square" lIns="0" tIns="0" rIns="0" bIns="0" rtlCol="0"/>
              <a:lstStyle/>
              <a:p>
                <a:endParaRPr/>
              </a:p>
            </p:txBody>
          </p:sp>
          <p:sp>
            <p:nvSpPr>
              <p:cNvPr id="48" name="object 22">
                <a:extLst>
                  <a:ext uri="{FF2B5EF4-FFF2-40B4-BE49-F238E27FC236}">
                    <a16:creationId xmlns:a16="http://schemas.microsoft.com/office/drawing/2014/main" id="{35B165A4-A005-4F00-8868-5742B72495F4}"/>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49" name="object 23">
                <a:extLst>
                  <a:ext uri="{FF2B5EF4-FFF2-40B4-BE49-F238E27FC236}">
                    <a16:creationId xmlns:a16="http://schemas.microsoft.com/office/drawing/2014/main" id="{48C1A89B-7908-4651-AF79-B91DBFD97BBD}"/>
                  </a:ext>
                </a:extLst>
              </p:cNvPr>
              <p:cNvSpPr/>
              <p:nvPr/>
            </p:nvSpPr>
            <p:spPr>
              <a:xfrm>
                <a:off x="1290485" y="6453160"/>
                <a:ext cx="86601" cy="85237"/>
              </a:xfrm>
              <a:prstGeom prst="rect">
                <a:avLst/>
              </a:prstGeom>
              <a:blipFill>
                <a:blip r:embed="rId6" cstate="print"/>
                <a:stretch>
                  <a:fillRect/>
                </a:stretch>
              </a:blipFill>
            </p:spPr>
            <p:txBody>
              <a:bodyPr wrap="square" lIns="0" tIns="0" rIns="0" bIns="0" rtlCol="0"/>
              <a:lstStyle/>
              <a:p>
                <a:endParaRPr/>
              </a:p>
            </p:txBody>
          </p:sp>
          <p:sp>
            <p:nvSpPr>
              <p:cNvPr id="50" name="object 24">
                <a:extLst>
                  <a:ext uri="{FF2B5EF4-FFF2-40B4-BE49-F238E27FC236}">
                    <a16:creationId xmlns:a16="http://schemas.microsoft.com/office/drawing/2014/main" id="{FC4D6C5A-B1BF-44CD-BC21-4D19FB5A7B7D}"/>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51" name="object 25">
                <a:extLst>
                  <a:ext uri="{FF2B5EF4-FFF2-40B4-BE49-F238E27FC236}">
                    <a16:creationId xmlns:a16="http://schemas.microsoft.com/office/drawing/2014/main" id="{FB88BF12-7FDD-4E2E-8442-08D06EC384F5}"/>
                  </a:ext>
                </a:extLst>
              </p:cNvPr>
              <p:cNvSpPr/>
              <p:nvPr/>
            </p:nvSpPr>
            <p:spPr>
              <a:xfrm>
                <a:off x="1097382" y="6453161"/>
                <a:ext cx="86705" cy="85236"/>
              </a:xfrm>
              <a:prstGeom prst="rect">
                <a:avLst/>
              </a:prstGeom>
              <a:blipFill>
                <a:blip r:embed="rId7" cstate="print"/>
                <a:stretch>
                  <a:fillRect/>
                </a:stretch>
              </a:blipFill>
            </p:spPr>
            <p:txBody>
              <a:bodyPr wrap="square" lIns="0" tIns="0" rIns="0" bIns="0" rtlCol="0"/>
              <a:lstStyle/>
              <a:p>
                <a:endParaRPr/>
              </a:p>
            </p:txBody>
          </p:sp>
          <p:sp>
            <p:nvSpPr>
              <p:cNvPr id="52" name="object 26">
                <a:extLst>
                  <a:ext uri="{FF2B5EF4-FFF2-40B4-BE49-F238E27FC236}">
                    <a16:creationId xmlns:a16="http://schemas.microsoft.com/office/drawing/2014/main" id="{650B8ED8-9889-479E-AB96-E5346ACD44CE}"/>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1959165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527964"/>
            <a:ext cx="7310043" cy="615553"/>
          </a:xfrm>
        </p:spPr>
        <p:txBody>
          <a:bodyPr/>
          <a:lstStyle/>
          <a:p>
            <a:r>
              <a:rPr lang="en-US" sz="4000" dirty="0">
                <a:solidFill>
                  <a:srgbClr val="A34773"/>
                </a:solidFill>
              </a:rPr>
              <a:t>PUMA publication search</a:t>
            </a:r>
          </a:p>
        </p:txBody>
      </p:sp>
      <p:sp>
        <p:nvSpPr>
          <p:cNvPr id="3" name="Text Placeholder 2"/>
          <p:cNvSpPr>
            <a:spLocks noGrp="1"/>
          </p:cNvSpPr>
          <p:nvPr>
            <p:ph type="body" idx="1"/>
          </p:nvPr>
        </p:nvSpPr>
        <p:spPr>
          <a:xfrm>
            <a:off x="462777" y="1548992"/>
            <a:ext cx="5557024" cy="4693593"/>
          </a:xfrm>
        </p:spPr>
        <p:txBody>
          <a:bodyPr/>
          <a:lstStyle/>
          <a:p>
            <a:pPr marL="343800" indent="-342720">
              <a:lnSpc>
                <a:spcPct val="100000"/>
              </a:lnSpc>
              <a:spcBef>
                <a:spcPts val="479"/>
              </a:spcBef>
              <a:buClr>
                <a:srgbClr val="000000"/>
              </a:buClr>
              <a:buFont typeface="Arial"/>
              <a:buChar char="•"/>
            </a:pPr>
            <a:r>
              <a:rPr lang="en-GB" b="0" spc="-1" dirty="0">
                <a:solidFill>
                  <a:srgbClr val="000000"/>
                </a:solidFill>
                <a:latin typeface="Verdana"/>
                <a:ea typeface="DejaVu Sans"/>
              </a:rPr>
              <a:t>Publications and citations per instrument</a:t>
            </a:r>
          </a:p>
          <a:p>
            <a:pPr marL="343800" indent="-342720">
              <a:lnSpc>
                <a:spcPct val="100000"/>
              </a:lnSpc>
              <a:spcBef>
                <a:spcPts val="479"/>
              </a:spcBef>
              <a:buClr>
                <a:srgbClr val="000000"/>
              </a:buClr>
              <a:buFont typeface="Arial"/>
              <a:buChar char="•"/>
            </a:pPr>
            <a:r>
              <a:rPr lang="en-GB" b="0" spc="-1" dirty="0">
                <a:solidFill>
                  <a:srgbClr val="000000"/>
                </a:solidFill>
                <a:latin typeface="Verdana"/>
              </a:rPr>
              <a:t>Delay between a proposal and a publication</a:t>
            </a:r>
          </a:p>
          <a:p>
            <a:pPr marL="343800" indent="-342720">
              <a:lnSpc>
                <a:spcPct val="100000"/>
              </a:lnSpc>
              <a:spcBef>
                <a:spcPts val="479"/>
              </a:spcBef>
              <a:buClr>
                <a:srgbClr val="000000"/>
              </a:buClr>
              <a:buFont typeface="Arial"/>
              <a:buChar char="•"/>
            </a:pPr>
            <a:r>
              <a:rPr lang="en-GB" b="0" spc="-1" dirty="0">
                <a:solidFill>
                  <a:srgbClr val="000000"/>
                </a:solidFill>
                <a:latin typeface="Verdana"/>
              </a:rPr>
              <a:t>Countries and laboratories which use ILL (ESRF, …) data</a:t>
            </a:r>
          </a:p>
          <a:p>
            <a:pPr marL="801180" lvl="1" indent="-342900">
              <a:spcBef>
                <a:spcPts val="479"/>
              </a:spcBef>
              <a:buClr>
                <a:srgbClr val="000000"/>
              </a:buClr>
              <a:buFont typeface="Courier New" panose="02070309020205020404" pitchFamily="49" charset="0"/>
              <a:buChar char="o"/>
            </a:pPr>
            <a:r>
              <a:rPr lang="en-GB" sz="1600" spc="-1" dirty="0">
                <a:solidFill>
                  <a:srgbClr val="000000"/>
                </a:solidFill>
                <a:latin typeface="Verdana"/>
              </a:rPr>
              <a:t>Look for potential new users</a:t>
            </a:r>
          </a:p>
          <a:p>
            <a:pPr marL="343800" indent="-342720">
              <a:lnSpc>
                <a:spcPct val="100000"/>
              </a:lnSpc>
              <a:spcBef>
                <a:spcPts val="479"/>
              </a:spcBef>
              <a:buClr>
                <a:srgbClr val="000000"/>
              </a:buClr>
              <a:buFont typeface="Arial"/>
              <a:buChar char="•"/>
            </a:pPr>
            <a:r>
              <a:rPr lang="en-GB" b="0" spc="-1" dirty="0">
                <a:solidFill>
                  <a:srgbClr val="000000"/>
                </a:solidFill>
                <a:latin typeface="Verdana"/>
              </a:rPr>
              <a:t>Scientific trends</a:t>
            </a:r>
          </a:p>
          <a:p>
            <a:pPr marL="343800" indent="-342720">
              <a:lnSpc>
                <a:spcPct val="100000"/>
              </a:lnSpc>
              <a:spcBef>
                <a:spcPts val="479"/>
              </a:spcBef>
              <a:buClr>
                <a:srgbClr val="000000"/>
              </a:buClr>
              <a:buFont typeface="Arial"/>
              <a:buChar char="•"/>
            </a:pPr>
            <a:r>
              <a:rPr lang="en-GB" b="0" spc="-1" dirty="0">
                <a:solidFill>
                  <a:srgbClr val="000000"/>
                </a:solidFill>
                <a:latin typeface="Verdana"/>
              </a:rPr>
              <a:t>Impact factor per science facility</a:t>
            </a:r>
          </a:p>
          <a:p>
            <a:pPr marL="343800" indent="-342720">
              <a:lnSpc>
                <a:spcPct val="100000"/>
              </a:lnSpc>
              <a:spcBef>
                <a:spcPts val="479"/>
              </a:spcBef>
              <a:buClr>
                <a:srgbClr val="000000"/>
              </a:buClr>
              <a:buFont typeface="Arial"/>
              <a:buChar char="•"/>
            </a:pPr>
            <a:r>
              <a:rPr lang="en-US" spc="-1" dirty="0">
                <a:solidFill>
                  <a:srgbClr val="000000"/>
                </a:solidFill>
                <a:latin typeface="Verdana"/>
              </a:rPr>
              <a:t>F</a:t>
            </a:r>
            <a:r>
              <a:rPr lang="en-US" b="0" spc="-1" dirty="0">
                <a:solidFill>
                  <a:srgbClr val="000000"/>
                </a:solidFill>
                <a:latin typeface="Verdana"/>
              </a:rPr>
              <a:t>(AIR)</a:t>
            </a:r>
            <a:r>
              <a:rPr lang="en-GB" spc="-1" dirty="0" err="1">
                <a:solidFill>
                  <a:srgbClr val="000000"/>
                </a:solidFill>
                <a:latin typeface="Verdana"/>
              </a:rPr>
              <a:t>inding</a:t>
            </a:r>
            <a:r>
              <a:rPr lang="en-GB" spc="-1" dirty="0">
                <a:solidFill>
                  <a:srgbClr val="000000"/>
                </a:solidFill>
                <a:latin typeface="Verdana"/>
              </a:rPr>
              <a:t> data used in publications </a:t>
            </a:r>
            <a:r>
              <a:rPr lang="en-GB" spc="-1" dirty="0">
                <a:solidFill>
                  <a:srgbClr val="000000"/>
                </a:solidFill>
                <a:latin typeface="Verdana"/>
                <a:sym typeface="Wingdings" panose="05000000000000000000" pitchFamily="2" charset="2"/>
              </a:rPr>
              <a:t> </a:t>
            </a:r>
            <a:r>
              <a:rPr lang="en-GB" spc="-1" dirty="0">
                <a:solidFill>
                  <a:srgbClr val="A34773"/>
                </a:solidFill>
                <a:latin typeface="Verdana"/>
                <a:sym typeface="Wingdings" panose="05000000000000000000" pitchFamily="2" charset="2"/>
              </a:rPr>
              <a:t>DEMO</a:t>
            </a:r>
            <a:endParaRPr lang="en-GB" spc="-1" dirty="0">
              <a:solidFill>
                <a:srgbClr val="A34773"/>
              </a:solidFill>
              <a:latin typeface="Verdana"/>
            </a:endParaRPr>
          </a:p>
          <a:p>
            <a:endParaRPr lang="en-US" dirty="0"/>
          </a:p>
        </p:txBody>
      </p:sp>
      <p:pic>
        <p:nvPicPr>
          <p:cNvPr id="4" name="Picture 3"/>
          <p:cNvPicPr>
            <a:picLocks noChangeAspect="1"/>
          </p:cNvPicPr>
          <p:nvPr/>
        </p:nvPicPr>
        <p:blipFill>
          <a:blip r:embed="rId2"/>
          <a:stretch>
            <a:fillRect/>
          </a:stretch>
        </p:blipFill>
        <p:spPr>
          <a:xfrm>
            <a:off x="6059658" y="835740"/>
            <a:ext cx="5889097" cy="4217569"/>
          </a:xfrm>
          <a:prstGeom prst="rect">
            <a:avLst/>
          </a:prstGeom>
        </p:spPr>
      </p:pic>
      <p:pic>
        <p:nvPicPr>
          <p:cNvPr id="18" name="Picture 17">
            <a:extLst>
              <a:ext uri="{FF2B5EF4-FFF2-40B4-BE49-F238E27FC236}">
                <a16:creationId xmlns:a16="http://schemas.microsoft.com/office/drawing/2014/main" id="{88C40625-9E33-4F8C-9D83-C7961920192B}"/>
              </a:ext>
            </a:extLst>
          </p:cNvPr>
          <p:cNvPicPr>
            <a:picLocks noChangeAspect="1"/>
          </p:cNvPicPr>
          <p:nvPr/>
        </p:nvPicPr>
        <p:blipFill>
          <a:blip r:embed="rId3"/>
          <a:stretch>
            <a:fillRect/>
          </a:stretch>
        </p:blipFill>
        <p:spPr>
          <a:xfrm>
            <a:off x="10210800" y="4491789"/>
            <a:ext cx="1402294" cy="2361759"/>
          </a:xfrm>
          <a:prstGeom prst="rect">
            <a:avLst/>
          </a:prstGeom>
        </p:spPr>
      </p:pic>
      <p:pic>
        <p:nvPicPr>
          <p:cNvPr id="21" name="Picture 20">
            <a:extLst>
              <a:ext uri="{FF2B5EF4-FFF2-40B4-BE49-F238E27FC236}">
                <a16:creationId xmlns:a16="http://schemas.microsoft.com/office/drawing/2014/main" id="{C05007EC-0697-4163-9EAC-4AFFD8AF3852}"/>
              </a:ext>
            </a:extLst>
          </p:cNvPr>
          <p:cNvPicPr>
            <a:picLocks noChangeAspect="1"/>
          </p:cNvPicPr>
          <p:nvPr/>
        </p:nvPicPr>
        <p:blipFill>
          <a:blip r:embed="rId4"/>
          <a:stretch>
            <a:fillRect/>
          </a:stretch>
        </p:blipFill>
        <p:spPr>
          <a:xfrm>
            <a:off x="8888473" y="5380253"/>
            <a:ext cx="1095375" cy="971550"/>
          </a:xfrm>
          <a:prstGeom prst="rect">
            <a:avLst/>
          </a:prstGeom>
        </p:spPr>
      </p:pic>
      <p:grpSp>
        <p:nvGrpSpPr>
          <p:cNvPr id="22" name="Group 21">
            <a:extLst>
              <a:ext uri="{FF2B5EF4-FFF2-40B4-BE49-F238E27FC236}">
                <a16:creationId xmlns:a16="http://schemas.microsoft.com/office/drawing/2014/main" id="{12FBA432-8EEB-469A-B0C7-EB3DEF6F15A5}"/>
              </a:ext>
            </a:extLst>
          </p:cNvPr>
          <p:cNvGrpSpPr/>
          <p:nvPr/>
        </p:nvGrpSpPr>
        <p:grpSpPr>
          <a:xfrm>
            <a:off x="1681163" y="6436360"/>
            <a:ext cx="7691437" cy="345440"/>
            <a:chOff x="1681163" y="6228257"/>
            <a:chExt cx="7691437" cy="345440"/>
          </a:xfrm>
        </p:grpSpPr>
        <p:sp>
          <p:nvSpPr>
            <p:cNvPr id="23" name="object 17">
              <a:extLst>
                <a:ext uri="{FF2B5EF4-FFF2-40B4-BE49-F238E27FC236}">
                  <a16:creationId xmlns:a16="http://schemas.microsoft.com/office/drawing/2014/main" id="{54F74D40-D47E-4919-A2BA-FA12ACE00A7B}"/>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4" name="Gruppo 49">
              <a:extLst>
                <a:ext uri="{FF2B5EF4-FFF2-40B4-BE49-F238E27FC236}">
                  <a16:creationId xmlns:a16="http://schemas.microsoft.com/office/drawing/2014/main" id="{060E5FCC-5C4C-458C-9283-CDDF9B886382}"/>
                </a:ext>
              </a:extLst>
            </p:cNvPr>
            <p:cNvGrpSpPr/>
            <p:nvPr/>
          </p:nvGrpSpPr>
          <p:grpSpPr>
            <a:xfrm>
              <a:off x="1681163" y="6228257"/>
              <a:ext cx="486409" cy="345440"/>
              <a:chOff x="995362" y="6228257"/>
              <a:chExt cx="486409" cy="345440"/>
            </a:xfrm>
          </p:grpSpPr>
          <p:sp>
            <p:nvSpPr>
              <p:cNvPr id="25" name="object 18">
                <a:extLst>
                  <a:ext uri="{FF2B5EF4-FFF2-40B4-BE49-F238E27FC236}">
                    <a16:creationId xmlns:a16="http://schemas.microsoft.com/office/drawing/2014/main" id="{E7336657-3644-4A17-9D9A-B04E9F1B84C9}"/>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6" name="object 19">
                <a:extLst>
                  <a:ext uri="{FF2B5EF4-FFF2-40B4-BE49-F238E27FC236}">
                    <a16:creationId xmlns:a16="http://schemas.microsoft.com/office/drawing/2014/main" id="{B688918E-DA71-4A02-B901-D7541F7105CC}"/>
                  </a:ext>
                </a:extLst>
              </p:cNvPr>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27" name="object 20">
                <a:extLst>
                  <a:ext uri="{FF2B5EF4-FFF2-40B4-BE49-F238E27FC236}">
                    <a16:creationId xmlns:a16="http://schemas.microsoft.com/office/drawing/2014/main" id="{842DB14A-5BA5-4DA6-A32C-FC322C2A6AAD}"/>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8" name="object 21">
                <a:extLst>
                  <a:ext uri="{FF2B5EF4-FFF2-40B4-BE49-F238E27FC236}">
                    <a16:creationId xmlns:a16="http://schemas.microsoft.com/office/drawing/2014/main" id="{C172F06F-9D3A-47A8-ABB0-FC4AFC637260}"/>
                  </a:ext>
                </a:extLst>
              </p:cNvPr>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29" name="object 22">
                <a:extLst>
                  <a:ext uri="{FF2B5EF4-FFF2-40B4-BE49-F238E27FC236}">
                    <a16:creationId xmlns:a16="http://schemas.microsoft.com/office/drawing/2014/main" id="{A9591711-4801-404F-82CB-8F624198CFB5}"/>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0" name="object 23">
                <a:extLst>
                  <a:ext uri="{FF2B5EF4-FFF2-40B4-BE49-F238E27FC236}">
                    <a16:creationId xmlns:a16="http://schemas.microsoft.com/office/drawing/2014/main" id="{4A7D77E0-60EA-431B-A38B-0AA926AF2C4A}"/>
                  </a:ext>
                </a:extLst>
              </p:cNvPr>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31" name="object 24">
                <a:extLst>
                  <a:ext uri="{FF2B5EF4-FFF2-40B4-BE49-F238E27FC236}">
                    <a16:creationId xmlns:a16="http://schemas.microsoft.com/office/drawing/2014/main" id="{869A0AC6-7187-43D9-9D46-5DAEC72EDA57}"/>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2" name="object 25">
                <a:extLst>
                  <a:ext uri="{FF2B5EF4-FFF2-40B4-BE49-F238E27FC236}">
                    <a16:creationId xmlns:a16="http://schemas.microsoft.com/office/drawing/2014/main" id="{D0C45CC5-8EC4-4902-B2D5-C369FE6C8CD1}"/>
                  </a:ext>
                </a:extLst>
              </p:cNvPr>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7D6E94C2-FEA3-4C40-9E03-E63629807065}"/>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403042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275" y="134361"/>
            <a:ext cx="11043424" cy="615553"/>
          </a:xfrm>
        </p:spPr>
        <p:txBody>
          <a:bodyPr/>
          <a:lstStyle/>
          <a:p>
            <a:r>
              <a:rPr lang="en-US" sz="4000" dirty="0">
                <a:solidFill>
                  <a:srgbClr val="A34773"/>
                </a:solidFill>
              </a:rPr>
              <a:t>Simulation services</a:t>
            </a:r>
          </a:p>
        </p:txBody>
      </p:sp>
      <p:pic>
        <p:nvPicPr>
          <p:cNvPr id="5" name="Picture 4"/>
          <p:cNvPicPr>
            <a:picLocks noChangeAspect="1"/>
          </p:cNvPicPr>
          <p:nvPr/>
        </p:nvPicPr>
        <p:blipFill>
          <a:blip r:embed="rId2"/>
          <a:stretch/>
        </p:blipFill>
        <p:spPr>
          <a:xfrm>
            <a:off x="919301" y="114300"/>
            <a:ext cx="10124123" cy="6515100"/>
          </a:xfrm>
          <a:prstGeom prst="rect">
            <a:avLst/>
          </a:prstGeom>
          <a:ln>
            <a:noFill/>
          </a:ln>
        </p:spPr>
      </p:pic>
      <p:sp>
        <p:nvSpPr>
          <p:cNvPr id="32" name="Oval 31">
            <a:extLst>
              <a:ext uri="{FF2B5EF4-FFF2-40B4-BE49-F238E27FC236}">
                <a16:creationId xmlns:a16="http://schemas.microsoft.com/office/drawing/2014/main" id="{6265F0F8-7772-457A-B460-C25E05DF9A12}"/>
              </a:ext>
            </a:extLst>
          </p:cNvPr>
          <p:cNvSpPr/>
          <p:nvPr/>
        </p:nvSpPr>
        <p:spPr>
          <a:xfrm>
            <a:off x="8148499" y="3276600"/>
            <a:ext cx="3124200" cy="2895600"/>
          </a:xfrm>
          <a:prstGeom prst="ellipse">
            <a:avLst/>
          </a:prstGeom>
          <a:noFill/>
          <a:ln w="76200">
            <a:solidFill>
              <a:srgbClr val="A347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a:extLst>
              <a:ext uri="{FF2B5EF4-FFF2-40B4-BE49-F238E27FC236}">
                <a16:creationId xmlns:a16="http://schemas.microsoft.com/office/drawing/2014/main" id="{1C356653-9BBA-4778-A233-F9A9E353B568}"/>
              </a:ext>
            </a:extLst>
          </p:cNvPr>
          <p:cNvGrpSpPr/>
          <p:nvPr/>
        </p:nvGrpSpPr>
        <p:grpSpPr>
          <a:xfrm>
            <a:off x="1681163" y="6436360"/>
            <a:ext cx="7691437" cy="345440"/>
            <a:chOff x="1681163" y="6228257"/>
            <a:chExt cx="7691437" cy="345440"/>
          </a:xfrm>
        </p:grpSpPr>
        <p:sp>
          <p:nvSpPr>
            <p:cNvPr id="46" name="object 17">
              <a:extLst>
                <a:ext uri="{FF2B5EF4-FFF2-40B4-BE49-F238E27FC236}">
                  <a16:creationId xmlns:a16="http://schemas.microsoft.com/office/drawing/2014/main" id="{6E8F3F7B-28EC-49E1-8206-B90660C403AC}"/>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47" name="Gruppo 49">
              <a:extLst>
                <a:ext uri="{FF2B5EF4-FFF2-40B4-BE49-F238E27FC236}">
                  <a16:creationId xmlns:a16="http://schemas.microsoft.com/office/drawing/2014/main" id="{462FCC22-B461-4515-9746-18487D05DC62}"/>
                </a:ext>
              </a:extLst>
            </p:cNvPr>
            <p:cNvGrpSpPr/>
            <p:nvPr/>
          </p:nvGrpSpPr>
          <p:grpSpPr>
            <a:xfrm>
              <a:off x="1681163" y="6228257"/>
              <a:ext cx="486409" cy="345440"/>
              <a:chOff x="995362" y="6228257"/>
              <a:chExt cx="486409" cy="345440"/>
            </a:xfrm>
          </p:grpSpPr>
          <p:sp>
            <p:nvSpPr>
              <p:cNvPr id="48" name="object 18">
                <a:extLst>
                  <a:ext uri="{FF2B5EF4-FFF2-40B4-BE49-F238E27FC236}">
                    <a16:creationId xmlns:a16="http://schemas.microsoft.com/office/drawing/2014/main" id="{FB9C5776-A005-4FB6-8127-1C366E0DD900}"/>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49" name="object 19">
                <a:extLst>
                  <a:ext uri="{FF2B5EF4-FFF2-40B4-BE49-F238E27FC236}">
                    <a16:creationId xmlns:a16="http://schemas.microsoft.com/office/drawing/2014/main" id="{AC83B62B-C517-4367-83D1-F2F413AB8266}"/>
                  </a:ext>
                </a:extLst>
              </p:cNvPr>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50" name="object 20">
                <a:extLst>
                  <a:ext uri="{FF2B5EF4-FFF2-40B4-BE49-F238E27FC236}">
                    <a16:creationId xmlns:a16="http://schemas.microsoft.com/office/drawing/2014/main" id="{7AE9475B-23FE-4611-AE8D-622AED971BDC}"/>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51" name="object 21">
                <a:extLst>
                  <a:ext uri="{FF2B5EF4-FFF2-40B4-BE49-F238E27FC236}">
                    <a16:creationId xmlns:a16="http://schemas.microsoft.com/office/drawing/2014/main" id="{48D99B56-8B10-47C3-83A3-AE8BCAAC263B}"/>
                  </a:ext>
                </a:extLst>
              </p:cNvPr>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52" name="object 22">
                <a:extLst>
                  <a:ext uri="{FF2B5EF4-FFF2-40B4-BE49-F238E27FC236}">
                    <a16:creationId xmlns:a16="http://schemas.microsoft.com/office/drawing/2014/main" id="{D7CA9BE7-D1C5-4BA1-8BAC-817DF6855111}"/>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53" name="object 23">
                <a:extLst>
                  <a:ext uri="{FF2B5EF4-FFF2-40B4-BE49-F238E27FC236}">
                    <a16:creationId xmlns:a16="http://schemas.microsoft.com/office/drawing/2014/main" id="{A2C8EEB9-6368-4975-93D7-34E24B123290}"/>
                  </a:ext>
                </a:extLst>
              </p:cNvPr>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54" name="object 24">
                <a:extLst>
                  <a:ext uri="{FF2B5EF4-FFF2-40B4-BE49-F238E27FC236}">
                    <a16:creationId xmlns:a16="http://schemas.microsoft.com/office/drawing/2014/main" id="{71165A4E-7395-42D0-8C36-FB5ACB336981}"/>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55" name="object 25">
                <a:extLst>
                  <a:ext uri="{FF2B5EF4-FFF2-40B4-BE49-F238E27FC236}">
                    <a16:creationId xmlns:a16="http://schemas.microsoft.com/office/drawing/2014/main" id="{CEAFB1F6-3F46-4724-8C0B-105A32E08C6E}"/>
                  </a:ext>
                </a:extLst>
              </p:cNvPr>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56" name="object 26">
                <a:extLst>
                  <a:ext uri="{FF2B5EF4-FFF2-40B4-BE49-F238E27FC236}">
                    <a16:creationId xmlns:a16="http://schemas.microsoft.com/office/drawing/2014/main" id="{83395491-0DB8-48F9-ABEC-697120C08DF0}"/>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96687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766E-00B8-4BCC-B230-5409CB4A849C}"/>
              </a:ext>
            </a:extLst>
          </p:cNvPr>
          <p:cNvSpPr>
            <a:spLocks noGrp="1"/>
          </p:cNvSpPr>
          <p:nvPr>
            <p:ph type="title"/>
          </p:nvPr>
        </p:nvSpPr>
        <p:spPr>
          <a:xfrm>
            <a:off x="462776" y="321022"/>
            <a:ext cx="7310043" cy="615553"/>
          </a:xfrm>
        </p:spPr>
        <p:txBody>
          <a:bodyPr/>
          <a:lstStyle/>
          <a:p>
            <a:r>
              <a:rPr lang="en-US" sz="4000" dirty="0">
                <a:solidFill>
                  <a:schemeClr val="accent2"/>
                </a:solidFill>
              </a:rPr>
              <a:t>Outline of talk</a:t>
            </a:r>
            <a:endParaRPr lang="en-GB" sz="4000" dirty="0">
              <a:solidFill>
                <a:schemeClr val="accent2"/>
              </a:solidFill>
            </a:endParaRPr>
          </a:p>
        </p:txBody>
      </p:sp>
      <p:sp>
        <p:nvSpPr>
          <p:cNvPr id="3" name="Text Placeholder 2">
            <a:extLst>
              <a:ext uri="{FF2B5EF4-FFF2-40B4-BE49-F238E27FC236}">
                <a16:creationId xmlns:a16="http://schemas.microsoft.com/office/drawing/2014/main" id="{E5D0016D-4CCA-43B2-A477-5933B4927D20}"/>
              </a:ext>
            </a:extLst>
          </p:cNvPr>
          <p:cNvSpPr>
            <a:spLocks noGrp="1"/>
          </p:cNvSpPr>
          <p:nvPr>
            <p:ph type="body" idx="1"/>
          </p:nvPr>
        </p:nvSpPr>
        <p:spPr>
          <a:xfrm>
            <a:off x="462776" y="1194561"/>
            <a:ext cx="10130713" cy="4431983"/>
          </a:xfrm>
        </p:spPr>
        <p:txBody>
          <a:bodyPr/>
          <a:lstStyle/>
          <a:p>
            <a:pPr marL="457200" indent="-457200">
              <a:buFont typeface="+mj-lt"/>
              <a:buAutoNum type="arabicPeriod"/>
            </a:pPr>
            <a:r>
              <a:rPr lang="en-US" sz="3600" dirty="0"/>
              <a:t>What are the benefits of Research Data Management (RDM)? </a:t>
            </a:r>
          </a:p>
          <a:p>
            <a:pPr marL="457200" indent="-457200">
              <a:buFont typeface="+mj-lt"/>
              <a:buAutoNum type="arabicPeriod"/>
            </a:pPr>
            <a:endParaRPr lang="en-US" sz="3600" dirty="0"/>
          </a:p>
          <a:p>
            <a:pPr marL="457200" indent="-457200">
              <a:buFont typeface="+mj-lt"/>
              <a:buAutoNum type="arabicPeriod"/>
            </a:pPr>
            <a:r>
              <a:rPr lang="en-US" sz="3600" dirty="0"/>
              <a:t>How is </a:t>
            </a:r>
            <a:r>
              <a:rPr lang="en-US" sz="3600" dirty="0" err="1"/>
              <a:t>PaNOSC</a:t>
            </a:r>
            <a:r>
              <a:rPr lang="en-US" sz="3600" dirty="0"/>
              <a:t> approaching RDM?</a:t>
            </a:r>
          </a:p>
          <a:p>
            <a:pPr marL="457200" indent="-457200">
              <a:buFont typeface="+mj-lt"/>
              <a:buAutoNum type="arabicPeriod"/>
            </a:pPr>
            <a:endParaRPr lang="en-US" sz="3600" dirty="0"/>
          </a:p>
          <a:p>
            <a:pPr marL="457200" indent="-457200">
              <a:buFont typeface="+mj-lt"/>
              <a:buAutoNum type="arabicPeriod"/>
            </a:pPr>
            <a:r>
              <a:rPr lang="en-US" sz="3600" dirty="0"/>
              <a:t>Requirements for FAIR RDM</a:t>
            </a:r>
          </a:p>
          <a:p>
            <a:pPr marL="457200" indent="-457200">
              <a:buFont typeface="+mj-lt"/>
              <a:buAutoNum type="arabicPeriod"/>
            </a:pPr>
            <a:endParaRPr lang="en-US" sz="3600" dirty="0"/>
          </a:p>
          <a:p>
            <a:pPr marL="457200" indent="-457200">
              <a:buFont typeface="+mj-lt"/>
              <a:buAutoNum type="arabicPeriod"/>
            </a:pPr>
            <a:r>
              <a:rPr lang="en-US" sz="3600" dirty="0"/>
              <a:t>Lessons learned </a:t>
            </a:r>
            <a:endParaRPr lang="en-GB" sz="3600" dirty="0"/>
          </a:p>
        </p:txBody>
      </p:sp>
      <p:grpSp>
        <p:nvGrpSpPr>
          <p:cNvPr id="5" name="Group 4">
            <a:extLst>
              <a:ext uri="{FF2B5EF4-FFF2-40B4-BE49-F238E27FC236}">
                <a16:creationId xmlns:a16="http://schemas.microsoft.com/office/drawing/2014/main" id="{5B0E5BDC-E9F6-4A40-A3D2-7FA13B9D751E}"/>
              </a:ext>
            </a:extLst>
          </p:cNvPr>
          <p:cNvGrpSpPr/>
          <p:nvPr/>
        </p:nvGrpSpPr>
        <p:grpSpPr>
          <a:xfrm>
            <a:off x="1681163" y="6436360"/>
            <a:ext cx="7691437" cy="345440"/>
            <a:chOff x="1681163" y="6228257"/>
            <a:chExt cx="7691437" cy="345440"/>
          </a:xfrm>
        </p:grpSpPr>
        <p:sp>
          <p:nvSpPr>
            <p:cNvPr id="6" name="object 17">
              <a:extLst>
                <a:ext uri="{FF2B5EF4-FFF2-40B4-BE49-F238E27FC236}">
                  <a16:creationId xmlns:a16="http://schemas.microsoft.com/office/drawing/2014/main" id="{2161A00F-0085-4428-B129-C7B1DAC2658D}"/>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E9368B6E-D926-488D-AF03-EE4F5FFEEE1E}"/>
                </a:ext>
              </a:extLst>
            </p:cNvPr>
            <p:cNvGrpSpPr/>
            <p:nvPr/>
          </p:nvGrpSpPr>
          <p:grpSpPr>
            <a:xfrm>
              <a:off x="1681163" y="6228257"/>
              <a:ext cx="486409" cy="345440"/>
              <a:chOff x="995362" y="6228257"/>
              <a:chExt cx="486409" cy="345440"/>
            </a:xfrm>
          </p:grpSpPr>
          <p:sp>
            <p:nvSpPr>
              <p:cNvPr id="8" name="object 18">
                <a:extLst>
                  <a:ext uri="{FF2B5EF4-FFF2-40B4-BE49-F238E27FC236}">
                    <a16:creationId xmlns:a16="http://schemas.microsoft.com/office/drawing/2014/main" id="{B68B1B27-4879-43B5-8D9F-DE38AA9E7CC0}"/>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a:extLst>
                  <a:ext uri="{FF2B5EF4-FFF2-40B4-BE49-F238E27FC236}">
                    <a16:creationId xmlns:a16="http://schemas.microsoft.com/office/drawing/2014/main" id="{40C40E52-4CD2-48FF-9296-D8CB1EDC496E}"/>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0" name="object 20">
                <a:extLst>
                  <a:ext uri="{FF2B5EF4-FFF2-40B4-BE49-F238E27FC236}">
                    <a16:creationId xmlns:a16="http://schemas.microsoft.com/office/drawing/2014/main" id="{3E30983F-70E8-4497-9DB6-B4768B63B48B}"/>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a:extLst>
                  <a:ext uri="{FF2B5EF4-FFF2-40B4-BE49-F238E27FC236}">
                    <a16:creationId xmlns:a16="http://schemas.microsoft.com/office/drawing/2014/main" id="{34527943-35E1-4481-85AF-C6D9D9CD2801}"/>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2" name="object 22">
                <a:extLst>
                  <a:ext uri="{FF2B5EF4-FFF2-40B4-BE49-F238E27FC236}">
                    <a16:creationId xmlns:a16="http://schemas.microsoft.com/office/drawing/2014/main" id="{123C24CB-B51D-458D-9CAF-28F2D60DDF3F}"/>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a:extLst>
                  <a:ext uri="{FF2B5EF4-FFF2-40B4-BE49-F238E27FC236}">
                    <a16:creationId xmlns:a16="http://schemas.microsoft.com/office/drawing/2014/main" id="{7EF0BFE7-E8F7-47B1-B908-F43648C0EBFE}"/>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4" name="object 24">
                <a:extLst>
                  <a:ext uri="{FF2B5EF4-FFF2-40B4-BE49-F238E27FC236}">
                    <a16:creationId xmlns:a16="http://schemas.microsoft.com/office/drawing/2014/main" id="{B3C4BFED-19E1-4BF6-89B1-555F6D75D3ED}"/>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a:extLst>
                  <a:ext uri="{FF2B5EF4-FFF2-40B4-BE49-F238E27FC236}">
                    <a16:creationId xmlns:a16="http://schemas.microsoft.com/office/drawing/2014/main" id="{4406B40A-7DF5-4D64-A39F-54BA483EF167}"/>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6" name="object 26">
                <a:extLst>
                  <a:ext uri="{FF2B5EF4-FFF2-40B4-BE49-F238E27FC236}">
                    <a16:creationId xmlns:a16="http://schemas.microsoft.com/office/drawing/2014/main" id="{BF805A9C-8BA1-4F97-9F06-39973B6DA40F}"/>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228799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5" y="381000"/>
            <a:ext cx="10357624" cy="446276"/>
          </a:xfrm>
        </p:spPr>
        <p:txBody>
          <a:bodyPr/>
          <a:lstStyle/>
          <a:p>
            <a:r>
              <a:rPr lang="en-US" dirty="0" err="1">
                <a:solidFill>
                  <a:srgbClr val="A34773"/>
                </a:solidFill>
              </a:rPr>
              <a:t>PaNOSC</a:t>
            </a:r>
            <a:r>
              <a:rPr lang="en-US" dirty="0">
                <a:solidFill>
                  <a:srgbClr val="A34773"/>
                </a:solidFill>
              </a:rPr>
              <a:t> + </a:t>
            </a:r>
            <a:r>
              <a:rPr lang="en-US" dirty="0" err="1">
                <a:solidFill>
                  <a:srgbClr val="A34773"/>
                </a:solidFill>
              </a:rPr>
              <a:t>ExPaNDS</a:t>
            </a:r>
            <a:r>
              <a:rPr lang="en-US" dirty="0">
                <a:solidFill>
                  <a:srgbClr val="A34773"/>
                </a:solidFill>
              </a:rPr>
              <a:t> contribution to EOSC</a:t>
            </a:r>
          </a:p>
        </p:txBody>
      </p:sp>
      <p:sp>
        <p:nvSpPr>
          <p:cNvPr id="3" name="Text Placeholder 2"/>
          <p:cNvSpPr>
            <a:spLocks noGrp="1"/>
          </p:cNvSpPr>
          <p:nvPr>
            <p:ph type="body" idx="1"/>
          </p:nvPr>
        </p:nvSpPr>
        <p:spPr>
          <a:xfrm>
            <a:off x="458765" y="827276"/>
            <a:ext cx="10130713" cy="5539978"/>
          </a:xfrm>
        </p:spPr>
        <p:txBody>
          <a:bodyPr/>
          <a:lstStyle/>
          <a:p>
            <a:endParaRPr lang="en-US" b="0" dirty="0"/>
          </a:p>
          <a:p>
            <a:pPr marL="457200" indent="-457200">
              <a:buAutoNum type="arabicPeriod"/>
            </a:pPr>
            <a:r>
              <a:rPr lang="en-US" dirty="0"/>
              <a:t>Petabytes </a:t>
            </a:r>
            <a:r>
              <a:rPr lang="en-US" b="0" dirty="0"/>
              <a:t>of raw and processed data in a wide variety of scientific domains </a:t>
            </a:r>
          </a:p>
          <a:p>
            <a:pPr marL="457200" indent="-457200">
              <a:buAutoNum type="arabicPeriod"/>
            </a:pPr>
            <a:endParaRPr lang="en-US" b="0" dirty="0"/>
          </a:p>
          <a:p>
            <a:r>
              <a:rPr lang="en-US" b="0" dirty="0"/>
              <a:t>2. </a:t>
            </a:r>
            <a:r>
              <a:rPr lang="en-US" dirty="0"/>
              <a:t>Meta-data </a:t>
            </a:r>
            <a:r>
              <a:rPr lang="en-US" b="0" dirty="0"/>
              <a:t>that will create </a:t>
            </a:r>
            <a:r>
              <a:rPr lang="en-US" dirty="0"/>
              <a:t>FAIR </a:t>
            </a:r>
            <a:r>
              <a:rPr lang="en-US" b="0" dirty="0"/>
              <a:t>raw and processed scientific data </a:t>
            </a:r>
          </a:p>
          <a:p>
            <a:endParaRPr lang="en-US" b="0" dirty="0"/>
          </a:p>
          <a:p>
            <a:r>
              <a:rPr lang="en-US" b="0" dirty="0"/>
              <a:t>3. </a:t>
            </a:r>
            <a:r>
              <a:rPr lang="en-US" dirty="0"/>
              <a:t>Software </a:t>
            </a:r>
            <a:r>
              <a:rPr lang="en-US" b="0" dirty="0"/>
              <a:t>for generic and specific data simulation and data analysis </a:t>
            </a:r>
          </a:p>
          <a:p>
            <a:endParaRPr lang="en-US" b="0" dirty="0"/>
          </a:p>
          <a:p>
            <a:r>
              <a:rPr lang="en-US" b="0" dirty="0"/>
              <a:t>4. </a:t>
            </a:r>
            <a:r>
              <a:rPr lang="en-US" dirty="0"/>
              <a:t>Workflows and expertise </a:t>
            </a:r>
            <a:r>
              <a:rPr lang="en-US" b="0" dirty="0"/>
              <a:t>for reducing and </a:t>
            </a:r>
            <a:r>
              <a:rPr lang="en-US" b="0" dirty="0" err="1"/>
              <a:t>analysing</a:t>
            </a:r>
            <a:r>
              <a:rPr lang="en-US" b="0" dirty="0"/>
              <a:t> data </a:t>
            </a:r>
          </a:p>
          <a:p>
            <a:endParaRPr lang="en-US" b="0" dirty="0"/>
          </a:p>
          <a:p>
            <a:r>
              <a:rPr lang="en-US" b="0" dirty="0"/>
              <a:t>5. </a:t>
            </a:r>
            <a:r>
              <a:rPr lang="en-US" dirty="0"/>
              <a:t>Reference training material </a:t>
            </a:r>
            <a:r>
              <a:rPr lang="en-US" b="0" dirty="0"/>
              <a:t>and </a:t>
            </a:r>
            <a:r>
              <a:rPr lang="en-US" dirty="0"/>
              <a:t>training platform </a:t>
            </a:r>
            <a:r>
              <a:rPr lang="en-US" b="0" dirty="0"/>
              <a:t>for understanding photon and neutron science and associated handling of data </a:t>
            </a:r>
          </a:p>
          <a:p>
            <a:endParaRPr lang="en-US" b="0" dirty="0"/>
          </a:p>
          <a:p>
            <a:r>
              <a:rPr lang="en-US" b="0" dirty="0"/>
              <a:t>6. Interface to large </a:t>
            </a:r>
            <a:r>
              <a:rPr lang="en-US" dirty="0"/>
              <a:t>user communities </a:t>
            </a:r>
            <a:r>
              <a:rPr lang="en-US" b="0" dirty="0"/>
              <a:t>of photon and neutron sources and their expectations for services </a:t>
            </a:r>
          </a:p>
        </p:txBody>
      </p:sp>
      <p:pic>
        <p:nvPicPr>
          <p:cNvPr id="5" name="Picture 4">
            <a:extLst>
              <a:ext uri="{FF2B5EF4-FFF2-40B4-BE49-F238E27FC236}">
                <a16:creationId xmlns:a16="http://schemas.microsoft.com/office/drawing/2014/main" id="{C96BD899-669A-44B6-9844-88F11FDBC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0" y="127888"/>
            <a:ext cx="4286250" cy="952500"/>
          </a:xfrm>
          <a:prstGeom prst="rect">
            <a:avLst/>
          </a:prstGeom>
        </p:spPr>
      </p:pic>
      <p:grpSp>
        <p:nvGrpSpPr>
          <p:cNvPr id="6" name="Group 5">
            <a:extLst>
              <a:ext uri="{FF2B5EF4-FFF2-40B4-BE49-F238E27FC236}">
                <a16:creationId xmlns:a16="http://schemas.microsoft.com/office/drawing/2014/main" id="{770DE605-6672-4EAC-8945-8BA31E52690C}"/>
              </a:ext>
            </a:extLst>
          </p:cNvPr>
          <p:cNvGrpSpPr/>
          <p:nvPr/>
        </p:nvGrpSpPr>
        <p:grpSpPr>
          <a:xfrm>
            <a:off x="1681163" y="6436360"/>
            <a:ext cx="7691437" cy="345440"/>
            <a:chOff x="1681163" y="6228257"/>
            <a:chExt cx="7691437" cy="345440"/>
          </a:xfrm>
        </p:grpSpPr>
        <p:sp>
          <p:nvSpPr>
            <p:cNvPr id="7" name="object 17">
              <a:extLst>
                <a:ext uri="{FF2B5EF4-FFF2-40B4-BE49-F238E27FC236}">
                  <a16:creationId xmlns:a16="http://schemas.microsoft.com/office/drawing/2014/main" id="{ED34D3B4-B29D-49D2-A1A3-7B150DFABF55}"/>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8" name="Gruppo 49">
              <a:extLst>
                <a:ext uri="{FF2B5EF4-FFF2-40B4-BE49-F238E27FC236}">
                  <a16:creationId xmlns:a16="http://schemas.microsoft.com/office/drawing/2014/main" id="{AD192C43-9E56-418A-89A1-C1CB80111D5D}"/>
                </a:ext>
              </a:extLst>
            </p:cNvPr>
            <p:cNvGrpSpPr/>
            <p:nvPr/>
          </p:nvGrpSpPr>
          <p:grpSpPr>
            <a:xfrm>
              <a:off x="1681163" y="6228257"/>
              <a:ext cx="486409" cy="345440"/>
              <a:chOff x="995362" y="6228257"/>
              <a:chExt cx="486409" cy="345440"/>
            </a:xfrm>
          </p:grpSpPr>
          <p:sp>
            <p:nvSpPr>
              <p:cNvPr id="9" name="object 18">
                <a:extLst>
                  <a:ext uri="{FF2B5EF4-FFF2-40B4-BE49-F238E27FC236}">
                    <a16:creationId xmlns:a16="http://schemas.microsoft.com/office/drawing/2014/main" id="{25409DD7-F8BA-40F0-B7C1-2E959C13FF29}"/>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0" name="object 19">
                <a:extLst>
                  <a:ext uri="{FF2B5EF4-FFF2-40B4-BE49-F238E27FC236}">
                    <a16:creationId xmlns:a16="http://schemas.microsoft.com/office/drawing/2014/main" id="{6EAA2F43-9697-4B10-8240-F42DAB23F5F3}"/>
                  </a:ext>
                </a:extLst>
              </p:cNvPr>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1" name="object 20">
                <a:extLst>
                  <a:ext uri="{FF2B5EF4-FFF2-40B4-BE49-F238E27FC236}">
                    <a16:creationId xmlns:a16="http://schemas.microsoft.com/office/drawing/2014/main" id="{71E32ADD-C138-4663-8BE3-FD6881834AF5}"/>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2" name="object 21">
                <a:extLst>
                  <a:ext uri="{FF2B5EF4-FFF2-40B4-BE49-F238E27FC236}">
                    <a16:creationId xmlns:a16="http://schemas.microsoft.com/office/drawing/2014/main" id="{4AABFD9E-7F69-4B20-9028-68B5FBFAA4A4}"/>
                  </a:ext>
                </a:extLst>
              </p:cNvPr>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3" name="object 22">
                <a:extLst>
                  <a:ext uri="{FF2B5EF4-FFF2-40B4-BE49-F238E27FC236}">
                    <a16:creationId xmlns:a16="http://schemas.microsoft.com/office/drawing/2014/main" id="{2611D9FC-F050-4964-B92F-7C5C99F81320}"/>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4" name="object 23">
                <a:extLst>
                  <a:ext uri="{FF2B5EF4-FFF2-40B4-BE49-F238E27FC236}">
                    <a16:creationId xmlns:a16="http://schemas.microsoft.com/office/drawing/2014/main" id="{8F5C0665-EAE2-42B5-BB85-D444D339D266}"/>
                  </a:ext>
                </a:extLst>
              </p:cNvPr>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5" name="object 24">
                <a:extLst>
                  <a:ext uri="{FF2B5EF4-FFF2-40B4-BE49-F238E27FC236}">
                    <a16:creationId xmlns:a16="http://schemas.microsoft.com/office/drawing/2014/main" id="{5B57EB76-3FA4-430C-8945-96262733EE31}"/>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6" name="object 25">
                <a:extLst>
                  <a:ext uri="{FF2B5EF4-FFF2-40B4-BE49-F238E27FC236}">
                    <a16:creationId xmlns:a16="http://schemas.microsoft.com/office/drawing/2014/main" id="{B8F4B552-BCFE-4436-9987-057C2016F5B4}"/>
                  </a:ext>
                </a:extLst>
              </p:cNvPr>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7" name="object 26">
                <a:extLst>
                  <a:ext uri="{FF2B5EF4-FFF2-40B4-BE49-F238E27FC236}">
                    <a16:creationId xmlns:a16="http://schemas.microsoft.com/office/drawing/2014/main" id="{70C0D705-05C3-4572-A7D9-5EFF35B77741}"/>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638932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4" y="152400"/>
            <a:ext cx="10437835" cy="553998"/>
          </a:xfrm>
        </p:spPr>
        <p:txBody>
          <a:bodyPr/>
          <a:lstStyle/>
          <a:p>
            <a:r>
              <a:rPr lang="en-US" sz="3600" dirty="0" err="1">
                <a:solidFill>
                  <a:srgbClr val="A34773"/>
                </a:solidFill>
              </a:rPr>
              <a:t>PaNOSC</a:t>
            </a:r>
            <a:r>
              <a:rPr lang="en-US" sz="3600" dirty="0">
                <a:solidFill>
                  <a:srgbClr val="A34773"/>
                </a:solidFill>
              </a:rPr>
              <a:t> lessons learned about RDM</a:t>
            </a:r>
          </a:p>
        </p:txBody>
      </p:sp>
      <p:sp>
        <p:nvSpPr>
          <p:cNvPr id="3" name="Text Placeholder 2"/>
          <p:cNvSpPr>
            <a:spLocks noGrp="1"/>
          </p:cNvSpPr>
          <p:nvPr>
            <p:ph type="body" idx="1"/>
          </p:nvPr>
        </p:nvSpPr>
        <p:spPr>
          <a:xfrm>
            <a:off x="419882" y="614910"/>
            <a:ext cx="11352235" cy="5539978"/>
          </a:xfrm>
        </p:spPr>
        <p:txBody>
          <a:bodyPr/>
          <a:lstStyle/>
          <a:p>
            <a:endParaRPr lang="en-US" dirty="0"/>
          </a:p>
          <a:p>
            <a:pPr marL="457200" indent="-457200">
              <a:buFont typeface="+mj-lt"/>
              <a:buAutoNum type="arabicPeriod"/>
            </a:pPr>
            <a:r>
              <a:rPr lang="en-US" dirty="0"/>
              <a:t>Identify which data you need to curate. </a:t>
            </a:r>
            <a:r>
              <a:rPr lang="en-US" b="0" dirty="0"/>
              <a:t>Are they</a:t>
            </a:r>
            <a:r>
              <a:rPr lang="en-US" b="0" dirty="0">
                <a:sym typeface="Wingdings" panose="05000000000000000000" pitchFamily="2" charset="2"/>
              </a:rPr>
              <a:t> simulated, raw,  </a:t>
            </a:r>
            <a:br>
              <a:rPr lang="en-US" b="0" dirty="0">
                <a:sym typeface="Wingdings" panose="05000000000000000000" pitchFamily="2" charset="2"/>
              </a:rPr>
            </a:br>
            <a:r>
              <a:rPr lang="en-US" b="0" dirty="0">
                <a:sym typeface="Wingdings" panose="05000000000000000000" pitchFamily="2" charset="2"/>
              </a:rPr>
              <a:t>reduced, processed, published or all of them?</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Define and adopt a FAIR Data Policy. </a:t>
            </a:r>
            <a:r>
              <a:rPr lang="en-US" b="0" dirty="0">
                <a:sym typeface="Wingdings" panose="05000000000000000000" pitchFamily="2" charset="2"/>
              </a:rPr>
              <a:t>Consult the many resources out there</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Hire data managers (at least 2), identify experts for metadata. </a:t>
            </a:r>
            <a:r>
              <a:rPr lang="en-US" b="0" dirty="0">
                <a:sym typeface="Wingdings" panose="05000000000000000000" pitchFamily="2" charset="2"/>
              </a:rPr>
              <a:t>Failure to do so means there is a strong risk that the data policy is not implemented.</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Choose and provide a single solution for software and infrastructure. </a:t>
            </a:r>
            <a:r>
              <a:rPr lang="en-US" b="0" dirty="0">
                <a:sym typeface="Wingdings" panose="05000000000000000000" pitchFamily="2" charset="2"/>
              </a:rPr>
              <a:t>Needs to be sustainable in the long term.</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Implement above solutions to provide access to FAIR data. </a:t>
            </a:r>
            <a:r>
              <a:rPr lang="en-US" b="0" dirty="0">
                <a:sym typeface="Wingdings" panose="05000000000000000000" pitchFamily="2" charset="2"/>
              </a:rPr>
              <a:t>Use an existing solution.</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Provide services on top of RDM. </a:t>
            </a:r>
            <a:r>
              <a:rPr lang="en-US" b="0" dirty="0">
                <a:sym typeface="Wingdings" panose="05000000000000000000" pitchFamily="2" charset="2"/>
              </a:rPr>
              <a:t>Examples are search, metrics, download, analysis tools</a:t>
            </a:r>
            <a:endParaRPr lang="en-US" b="0" dirty="0"/>
          </a:p>
        </p:txBody>
      </p:sp>
      <p:grpSp>
        <p:nvGrpSpPr>
          <p:cNvPr id="4" name="Group 3">
            <a:extLst>
              <a:ext uri="{FF2B5EF4-FFF2-40B4-BE49-F238E27FC236}">
                <a16:creationId xmlns:a16="http://schemas.microsoft.com/office/drawing/2014/main" id="{A33BB68B-7480-44E0-AEDC-224A11CAD925}"/>
              </a:ext>
            </a:extLst>
          </p:cNvPr>
          <p:cNvGrpSpPr/>
          <p:nvPr/>
        </p:nvGrpSpPr>
        <p:grpSpPr>
          <a:xfrm>
            <a:off x="1681163" y="6436360"/>
            <a:ext cx="7691437" cy="345440"/>
            <a:chOff x="1681163" y="6228257"/>
            <a:chExt cx="7691437" cy="345440"/>
          </a:xfrm>
        </p:grpSpPr>
        <p:sp>
          <p:nvSpPr>
            <p:cNvPr id="5" name="object 17">
              <a:extLst>
                <a:ext uri="{FF2B5EF4-FFF2-40B4-BE49-F238E27FC236}">
                  <a16:creationId xmlns:a16="http://schemas.microsoft.com/office/drawing/2014/main" id="{DB259E88-80F9-4591-B8A0-1AAB5A237CC3}"/>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52322A82-5ED7-4539-84EE-1F6B9A24E3CE}"/>
                </a:ext>
              </a:extLst>
            </p:cNvPr>
            <p:cNvGrpSpPr/>
            <p:nvPr/>
          </p:nvGrpSpPr>
          <p:grpSpPr>
            <a:xfrm>
              <a:off x="1681163" y="6228257"/>
              <a:ext cx="486409" cy="345440"/>
              <a:chOff x="995362" y="6228257"/>
              <a:chExt cx="486409" cy="345440"/>
            </a:xfrm>
          </p:grpSpPr>
          <p:sp>
            <p:nvSpPr>
              <p:cNvPr id="7" name="object 18">
                <a:extLst>
                  <a:ext uri="{FF2B5EF4-FFF2-40B4-BE49-F238E27FC236}">
                    <a16:creationId xmlns:a16="http://schemas.microsoft.com/office/drawing/2014/main" id="{14177046-6D88-469B-9DD6-31DE1B8B3062}"/>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a:extLst>
                  <a:ext uri="{FF2B5EF4-FFF2-40B4-BE49-F238E27FC236}">
                    <a16:creationId xmlns:a16="http://schemas.microsoft.com/office/drawing/2014/main" id="{D35EF1DA-DA20-4D94-B178-8589690DD5D6}"/>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a:extLst>
                  <a:ext uri="{FF2B5EF4-FFF2-40B4-BE49-F238E27FC236}">
                    <a16:creationId xmlns:a16="http://schemas.microsoft.com/office/drawing/2014/main" id="{D7F8C060-8844-49B6-983A-CEFE27A319F1}"/>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a:extLst>
                  <a:ext uri="{FF2B5EF4-FFF2-40B4-BE49-F238E27FC236}">
                    <a16:creationId xmlns:a16="http://schemas.microsoft.com/office/drawing/2014/main" id="{F8884AFF-7F22-4F2B-B45A-D66827A76662}"/>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a:extLst>
                  <a:ext uri="{FF2B5EF4-FFF2-40B4-BE49-F238E27FC236}">
                    <a16:creationId xmlns:a16="http://schemas.microsoft.com/office/drawing/2014/main" id="{8F11131F-E649-4752-8F12-1A8519F4406F}"/>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a:extLst>
                  <a:ext uri="{FF2B5EF4-FFF2-40B4-BE49-F238E27FC236}">
                    <a16:creationId xmlns:a16="http://schemas.microsoft.com/office/drawing/2014/main" id="{F8CA2936-45FF-460B-A84B-A20D19D01398}"/>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a:extLst>
                  <a:ext uri="{FF2B5EF4-FFF2-40B4-BE49-F238E27FC236}">
                    <a16:creationId xmlns:a16="http://schemas.microsoft.com/office/drawing/2014/main" id="{D58B9A60-0588-4847-B38A-2C371BE4882E}"/>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a:extLst>
                  <a:ext uri="{FF2B5EF4-FFF2-40B4-BE49-F238E27FC236}">
                    <a16:creationId xmlns:a16="http://schemas.microsoft.com/office/drawing/2014/main" id="{6129B2A0-29F4-4106-AB27-AFD2A76A992C}"/>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a:extLst>
                  <a:ext uri="{FF2B5EF4-FFF2-40B4-BE49-F238E27FC236}">
                    <a16:creationId xmlns:a16="http://schemas.microsoft.com/office/drawing/2014/main" id="{EE746643-47AA-49D1-B5E0-ACF4DA0CAEE2}"/>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16" name="Rectangle 15">
            <a:extLst>
              <a:ext uri="{FF2B5EF4-FFF2-40B4-BE49-F238E27FC236}">
                <a16:creationId xmlns:a16="http://schemas.microsoft.com/office/drawing/2014/main" id="{AC09D1E9-5488-42C4-A9AF-FE7C4D46E502}"/>
              </a:ext>
            </a:extLst>
          </p:cNvPr>
          <p:cNvSpPr/>
          <p:nvPr/>
        </p:nvSpPr>
        <p:spPr>
          <a:xfrm>
            <a:off x="9677400" y="200208"/>
            <a:ext cx="1729384" cy="646331"/>
          </a:xfrm>
          <a:prstGeom prst="rect">
            <a:avLst/>
          </a:prstGeom>
        </p:spPr>
        <p:txBody>
          <a:bodyPr wrap="none">
            <a:spAutoFit/>
          </a:bodyPr>
          <a:lstStyle/>
          <a:p>
            <a:r>
              <a:rPr lang="en-US" dirty="0">
                <a:solidFill>
                  <a:srgbClr val="A34773"/>
                </a:solidFill>
              </a:rPr>
              <a:t>Deliverable D2.3</a:t>
            </a:r>
          </a:p>
          <a:p>
            <a:pPr algn="ctr"/>
            <a:r>
              <a:rPr lang="en-US" dirty="0">
                <a:solidFill>
                  <a:srgbClr val="A34773"/>
                </a:solidFill>
              </a:rPr>
              <a:t> in progress</a:t>
            </a:r>
            <a:endParaRPr lang="en-GB" dirty="0"/>
          </a:p>
        </p:txBody>
      </p:sp>
    </p:spTree>
    <p:extLst>
      <p:ext uri="{BB962C8B-B14F-4D97-AF65-F5344CB8AC3E}">
        <p14:creationId xmlns:p14="http://schemas.microsoft.com/office/powerpoint/2010/main" val="4176719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764" y="152400"/>
            <a:ext cx="10437835" cy="553998"/>
          </a:xfrm>
        </p:spPr>
        <p:txBody>
          <a:bodyPr/>
          <a:lstStyle/>
          <a:p>
            <a:r>
              <a:rPr lang="en-US" sz="3600" dirty="0" err="1">
                <a:solidFill>
                  <a:srgbClr val="A34773"/>
                </a:solidFill>
              </a:rPr>
              <a:t>PaNOSC</a:t>
            </a:r>
            <a:r>
              <a:rPr lang="en-US" sz="3600" dirty="0">
                <a:solidFill>
                  <a:srgbClr val="A34773"/>
                </a:solidFill>
              </a:rPr>
              <a:t> lessons learned about FAIR</a:t>
            </a:r>
          </a:p>
        </p:txBody>
      </p:sp>
      <p:sp>
        <p:nvSpPr>
          <p:cNvPr id="3" name="Text Placeholder 2"/>
          <p:cNvSpPr>
            <a:spLocks noGrp="1"/>
          </p:cNvSpPr>
          <p:nvPr>
            <p:ph type="body" idx="1"/>
          </p:nvPr>
        </p:nvSpPr>
        <p:spPr>
          <a:xfrm>
            <a:off x="419882" y="614910"/>
            <a:ext cx="11352235" cy="5909310"/>
          </a:xfrm>
        </p:spPr>
        <p:txBody>
          <a:bodyPr/>
          <a:lstStyle/>
          <a:p>
            <a:endParaRPr lang="en-US" dirty="0"/>
          </a:p>
          <a:p>
            <a:pPr marL="457200" indent="-457200">
              <a:buFont typeface="+mj-lt"/>
              <a:buAutoNum type="arabicPeriod"/>
            </a:pPr>
            <a:r>
              <a:rPr lang="en-US" dirty="0"/>
              <a:t>It is a long but useful process. </a:t>
            </a:r>
            <a:r>
              <a:rPr lang="en-US" b="0" dirty="0"/>
              <a:t>Not to be underestimated but worth it – needs support</a:t>
            </a:r>
            <a:endParaRPr lang="en-US" b="0" dirty="0">
              <a:sym typeface="Wingdings" panose="05000000000000000000" pitchFamily="2" charset="2"/>
            </a:endParaRP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Quality of </a:t>
            </a:r>
            <a:r>
              <a:rPr lang="en-US" dirty="0" err="1">
                <a:sym typeface="Wingdings" panose="05000000000000000000" pitchFamily="2" charset="2"/>
              </a:rPr>
              <a:t>data+metadata</a:t>
            </a:r>
            <a:r>
              <a:rPr lang="en-US" dirty="0">
                <a:sym typeface="Wingdings" panose="05000000000000000000" pitchFamily="2" charset="2"/>
              </a:rPr>
              <a:t> improves. </a:t>
            </a:r>
            <a:r>
              <a:rPr lang="en-US" b="0" dirty="0">
                <a:sym typeface="Wingdings" panose="05000000000000000000" pitchFamily="2" charset="2"/>
              </a:rPr>
              <a:t>Metadata and curation improved a lot. </a:t>
            </a:r>
          </a:p>
          <a:p>
            <a:pPr marL="457200" indent="-457200">
              <a:buFont typeface="+mj-lt"/>
              <a:buAutoNum type="arabicPeriod"/>
            </a:pPr>
            <a:endParaRPr lang="en-US" b="0"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Strengthens collaboration with community standards bodies</a:t>
            </a:r>
            <a:r>
              <a:rPr lang="en-US" b="0" dirty="0">
                <a:sym typeface="Wingdings" panose="05000000000000000000" pitchFamily="2" charset="2"/>
              </a:rPr>
              <a:t>. Standards adopted for data formats + ontologies.</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Data services can be provided. </a:t>
            </a:r>
            <a:r>
              <a:rPr lang="en-US" b="0" dirty="0">
                <a:sym typeface="Wingdings" panose="05000000000000000000" pitchFamily="2" charset="2"/>
              </a:rPr>
              <a:t>Remote access, search, analysis e.g. </a:t>
            </a:r>
            <a:r>
              <a:rPr lang="en-US" b="0" dirty="0" err="1">
                <a:sym typeface="Wingdings" panose="05000000000000000000" pitchFamily="2" charset="2"/>
              </a:rPr>
              <a:t>jupyter</a:t>
            </a:r>
            <a:r>
              <a:rPr lang="en-US" b="0" dirty="0">
                <a:sym typeface="Wingdings" panose="05000000000000000000" pitchFamily="2" charset="2"/>
              </a:rPr>
              <a:t> notebooks</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Data can be cited and accessible. </a:t>
            </a:r>
            <a:r>
              <a:rPr lang="en-US" b="0" dirty="0">
                <a:sym typeface="Wingdings" panose="05000000000000000000" pitchFamily="2" charset="2"/>
              </a:rPr>
              <a:t>Still needs stronger support from journals.</a:t>
            </a: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ym typeface="Wingdings" panose="05000000000000000000" pitchFamily="2" charset="2"/>
              </a:rPr>
              <a:t>More and more Open Data are now available. </a:t>
            </a:r>
            <a:r>
              <a:rPr lang="en-US" b="0" dirty="0">
                <a:sym typeface="Wingdings" panose="05000000000000000000" pitchFamily="2" charset="2"/>
              </a:rPr>
              <a:t>ESRF and ILL data embargo ending</a:t>
            </a:r>
            <a:endParaRPr lang="en-US" dirty="0">
              <a:sym typeface="Wingdings" panose="05000000000000000000" pitchFamily="2" charset="2"/>
            </a:endParaRPr>
          </a:p>
          <a:p>
            <a:pPr marL="457200" indent="-457200">
              <a:buFont typeface="+mj-lt"/>
              <a:buAutoNum type="arabicPeriod"/>
            </a:pPr>
            <a:endParaRPr lang="en-US" dirty="0">
              <a:sym typeface="Wingdings" panose="05000000000000000000" pitchFamily="2" charset="2"/>
            </a:endParaRPr>
          </a:p>
          <a:p>
            <a:pPr marL="457200" indent="-457200">
              <a:buFont typeface="+mj-lt"/>
              <a:buAutoNum type="arabicPeriod"/>
            </a:pPr>
            <a:r>
              <a:rPr lang="en-US" dirty="0">
                <a:solidFill>
                  <a:srgbClr val="A34773"/>
                </a:solidFill>
                <a:sym typeface="Wingdings" panose="05000000000000000000" pitchFamily="2" charset="2"/>
              </a:rPr>
              <a:t>(FA)Interoperability and Reusability are still to be achieved</a:t>
            </a:r>
            <a:r>
              <a:rPr lang="en-US" dirty="0">
                <a:sym typeface="Wingdings" panose="05000000000000000000" pitchFamily="2" charset="2"/>
              </a:rPr>
              <a:t>. </a:t>
            </a:r>
            <a:r>
              <a:rPr lang="en-US" b="0" dirty="0">
                <a:sym typeface="Wingdings" panose="05000000000000000000" pitchFamily="2" charset="2"/>
              </a:rPr>
              <a:t>The Holy Grail !</a:t>
            </a:r>
          </a:p>
          <a:p>
            <a:pPr marL="457200" indent="-457200">
              <a:buFont typeface="+mj-lt"/>
              <a:buAutoNum type="arabicPeriod"/>
            </a:pPr>
            <a:endParaRPr lang="en-US" dirty="0">
              <a:sym typeface="Wingdings" panose="05000000000000000000" pitchFamily="2" charset="2"/>
            </a:endParaRPr>
          </a:p>
        </p:txBody>
      </p:sp>
      <p:grpSp>
        <p:nvGrpSpPr>
          <p:cNvPr id="4" name="Group 3">
            <a:extLst>
              <a:ext uri="{FF2B5EF4-FFF2-40B4-BE49-F238E27FC236}">
                <a16:creationId xmlns:a16="http://schemas.microsoft.com/office/drawing/2014/main" id="{A33BB68B-7480-44E0-AEDC-224A11CAD925}"/>
              </a:ext>
            </a:extLst>
          </p:cNvPr>
          <p:cNvGrpSpPr/>
          <p:nvPr/>
        </p:nvGrpSpPr>
        <p:grpSpPr>
          <a:xfrm>
            <a:off x="1681163" y="6436360"/>
            <a:ext cx="7691437" cy="345440"/>
            <a:chOff x="1681163" y="6228257"/>
            <a:chExt cx="7691437" cy="345440"/>
          </a:xfrm>
        </p:grpSpPr>
        <p:sp>
          <p:nvSpPr>
            <p:cNvPr id="5" name="object 17">
              <a:extLst>
                <a:ext uri="{FF2B5EF4-FFF2-40B4-BE49-F238E27FC236}">
                  <a16:creationId xmlns:a16="http://schemas.microsoft.com/office/drawing/2014/main" id="{DB259E88-80F9-4591-B8A0-1AAB5A237CC3}"/>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52322A82-5ED7-4539-84EE-1F6B9A24E3CE}"/>
                </a:ext>
              </a:extLst>
            </p:cNvPr>
            <p:cNvGrpSpPr/>
            <p:nvPr/>
          </p:nvGrpSpPr>
          <p:grpSpPr>
            <a:xfrm>
              <a:off x="1681163" y="6228257"/>
              <a:ext cx="486409" cy="345440"/>
              <a:chOff x="995362" y="6228257"/>
              <a:chExt cx="486409" cy="345440"/>
            </a:xfrm>
          </p:grpSpPr>
          <p:sp>
            <p:nvSpPr>
              <p:cNvPr id="7" name="object 18">
                <a:extLst>
                  <a:ext uri="{FF2B5EF4-FFF2-40B4-BE49-F238E27FC236}">
                    <a16:creationId xmlns:a16="http://schemas.microsoft.com/office/drawing/2014/main" id="{14177046-6D88-469B-9DD6-31DE1B8B3062}"/>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a:extLst>
                  <a:ext uri="{FF2B5EF4-FFF2-40B4-BE49-F238E27FC236}">
                    <a16:creationId xmlns:a16="http://schemas.microsoft.com/office/drawing/2014/main" id="{D35EF1DA-DA20-4D94-B178-8589690DD5D6}"/>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a:extLst>
                  <a:ext uri="{FF2B5EF4-FFF2-40B4-BE49-F238E27FC236}">
                    <a16:creationId xmlns:a16="http://schemas.microsoft.com/office/drawing/2014/main" id="{D7F8C060-8844-49B6-983A-CEFE27A319F1}"/>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a:extLst>
                  <a:ext uri="{FF2B5EF4-FFF2-40B4-BE49-F238E27FC236}">
                    <a16:creationId xmlns:a16="http://schemas.microsoft.com/office/drawing/2014/main" id="{F8884AFF-7F22-4F2B-B45A-D66827A76662}"/>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a:extLst>
                  <a:ext uri="{FF2B5EF4-FFF2-40B4-BE49-F238E27FC236}">
                    <a16:creationId xmlns:a16="http://schemas.microsoft.com/office/drawing/2014/main" id="{8F11131F-E649-4752-8F12-1A8519F4406F}"/>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a:extLst>
                  <a:ext uri="{FF2B5EF4-FFF2-40B4-BE49-F238E27FC236}">
                    <a16:creationId xmlns:a16="http://schemas.microsoft.com/office/drawing/2014/main" id="{F8CA2936-45FF-460B-A84B-A20D19D01398}"/>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a:extLst>
                  <a:ext uri="{FF2B5EF4-FFF2-40B4-BE49-F238E27FC236}">
                    <a16:creationId xmlns:a16="http://schemas.microsoft.com/office/drawing/2014/main" id="{D58B9A60-0588-4847-B38A-2C371BE4882E}"/>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a:extLst>
                  <a:ext uri="{FF2B5EF4-FFF2-40B4-BE49-F238E27FC236}">
                    <a16:creationId xmlns:a16="http://schemas.microsoft.com/office/drawing/2014/main" id="{6129B2A0-29F4-4106-AB27-AFD2A76A992C}"/>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a:extLst>
                  <a:ext uri="{FF2B5EF4-FFF2-40B4-BE49-F238E27FC236}">
                    <a16:creationId xmlns:a16="http://schemas.microsoft.com/office/drawing/2014/main" id="{EE746643-47AA-49D1-B5E0-ACF4DA0CAEE2}"/>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2246640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7"/>
          <p:cNvSpPr txBox="1"/>
          <p:nvPr/>
        </p:nvSpPr>
        <p:spPr>
          <a:xfrm>
            <a:off x="2332113" y="6340712"/>
            <a:ext cx="90978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5" name="Gruppo 49">
            <a:extLst>
              <a:ext uri="{FF2B5EF4-FFF2-40B4-BE49-F238E27FC236}">
                <a16:creationId xmlns:a16="http://schemas.microsoft.com/office/drawing/2014/main" id="{7D04B1C9-7F08-9D47-BE96-BA7CF7910F57}"/>
              </a:ext>
            </a:extLst>
          </p:cNvPr>
          <p:cNvGrpSpPr/>
          <p:nvPr/>
        </p:nvGrpSpPr>
        <p:grpSpPr>
          <a:xfrm>
            <a:off x="2088908" y="6232112"/>
            <a:ext cx="486409" cy="345440"/>
            <a:chOff x="995362" y="6228257"/>
            <a:chExt cx="486409" cy="345440"/>
          </a:xfrm>
        </p:grpSpPr>
        <p:sp>
          <p:nvSpPr>
            <p:cNvPr id="6"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7"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8"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9"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0"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1"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2"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3"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4"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sp>
        <p:nvSpPr>
          <p:cNvPr id="16" name="Title 7"/>
          <p:cNvSpPr>
            <a:spLocks noGrp="1"/>
          </p:cNvSpPr>
          <p:nvPr>
            <p:ph type="title"/>
          </p:nvPr>
        </p:nvSpPr>
        <p:spPr>
          <a:xfrm>
            <a:off x="228600" y="152401"/>
            <a:ext cx="10744200" cy="786159"/>
          </a:xfrm>
        </p:spPr>
        <p:txBody>
          <a:bodyPr/>
          <a:lstStyle/>
          <a:p>
            <a:pPr algn="l"/>
            <a:r>
              <a:rPr lang="en-US" sz="4000" dirty="0">
                <a:solidFill>
                  <a:srgbClr val="A34773"/>
                </a:solidFill>
              </a:rPr>
              <a:t>What is the situation for data in battery research?</a:t>
            </a:r>
            <a:br>
              <a:rPr lang="en-US" sz="4000" dirty="0">
                <a:solidFill>
                  <a:srgbClr val="A34773"/>
                </a:solidFill>
              </a:rPr>
            </a:br>
            <a:br>
              <a:rPr lang="en-US" sz="4000" dirty="0">
                <a:solidFill>
                  <a:srgbClr val="A34773"/>
                </a:solidFill>
              </a:rPr>
            </a:br>
            <a:endParaRPr lang="en-US" sz="4000" b="0" dirty="0">
              <a:solidFill>
                <a:srgbClr val="A34773"/>
              </a:solidFill>
            </a:endParaRPr>
          </a:p>
        </p:txBody>
      </p:sp>
      <p:pic>
        <p:nvPicPr>
          <p:cNvPr id="2" name="Picture 1">
            <a:extLst>
              <a:ext uri="{FF2B5EF4-FFF2-40B4-BE49-F238E27FC236}">
                <a16:creationId xmlns:a16="http://schemas.microsoft.com/office/drawing/2014/main" id="{37E475A3-A242-4B4F-87C2-E387B7DC93C6}"/>
              </a:ext>
            </a:extLst>
          </p:cNvPr>
          <p:cNvPicPr>
            <a:picLocks noChangeAspect="1"/>
          </p:cNvPicPr>
          <p:nvPr/>
        </p:nvPicPr>
        <p:blipFill>
          <a:blip r:embed="rId6"/>
          <a:stretch>
            <a:fillRect/>
          </a:stretch>
        </p:blipFill>
        <p:spPr>
          <a:xfrm>
            <a:off x="619092" y="2339261"/>
            <a:ext cx="6334219" cy="1753143"/>
          </a:xfrm>
          <a:prstGeom prst="rect">
            <a:avLst/>
          </a:prstGeom>
        </p:spPr>
      </p:pic>
      <p:pic>
        <p:nvPicPr>
          <p:cNvPr id="18" name="Picture 17">
            <a:extLst>
              <a:ext uri="{FF2B5EF4-FFF2-40B4-BE49-F238E27FC236}">
                <a16:creationId xmlns:a16="http://schemas.microsoft.com/office/drawing/2014/main" id="{D0DE1117-B260-42BB-BF8F-1F38BD3675FF}"/>
              </a:ext>
            </a:extLst>
          </p:cNvPr>
          <p:cNvPicPr>
            <a:picLocks noChangeAspect="1"/>
          </p:cNvPicPr>
          <p:nvPr/>
        </p:nvPicPr>
        <p:blipFill>
          <a:blip r:embed="rId7"/>
          <a:stretch>
            <a:fillRect/>
          </a:stretch>
        </p:blipFill>
        <p:spPr>
          <a:xfrm>
            <a:off x="602680" y="4416212"/>
            <a:ext cx="6199758" cy="2287043"/>
          </a:xfrm>
          <a:prstGeom prst="rect">
            <a:avLst/>
          </a:prstGeom>
        </p:spPr>
      </p:pic>
      <p:pic>
        <p:nvPicPr>
          <p:cNvPr id="3" name="Picture 2">
            <a:extLst>
              <a:ext uri="{FF2B5EF4-FFF2-40B4-BE49-F238E27FC236}">
                <a16:creationId xmlns:a16="http://schemas.microsoft.com/office/drawing/2014/main" id="{2E567A9C-2743-4D79-B945-C0A7E0A3ACE7}"/>
              </a:ext>
            </a:extLst>
          </p:cNvPr>
          <p:cNvPicPr>
            <a:picLocks noChangeAspect="1"/>
          </p:cNvPicPr>
          <p:nvPr/>
        </p:nvPicPr>
        <p:blipFill>
          <a:blip r:embed="rId8"/>
          <a:stretch>
            <a:fillRect/>
          </a:stretch>
        </p:blipFill>
        <p:spPr>
          <a:xfrm>
            <a:off x="6969723" y="2514600"/>
            <a:ext cx="5106382" cy="3085530"/>
          </a:xfrm>
          <a:prstGeom prst="rect">
            <a:avLst/>
          </a:prstGeom>
        </p:spPr>
      </p:pic>
      <p:grpSp>
        <p:nvGrpSpPr>
          <p:cNvPr id="19" name="Group 18">
            <a:extLst>
              <a:ext uri="{FF2B5EF4-FFF2-40B4-BE49-F238E27FC236}">
                <a16:creationId xmlns:a16="http://schemas.microsoft.com/office/drawing/2014/main" id="{17ED207E-F04B-4E8A-9990-26FC5C2F4DFB}"/>
              </a:ext>
            </a:extLst>
          </p:cNvPr>
          <p:cNvGrpSpPr/>
          <p:nvPr/>
        </p:nvGrpSpPr>
        <p:grpSpPr>
          <a:xfrm>
            <a:off x="1681163" y="6436360"/>
            <a:ext cx="7691437" cy="345440"/>
            <a:chOff x="1681163" y="6228257"/>
            <a:chExt cx="7691437" cy="345440"/>
          </a:xfrm>
        </p:grpSpPr>
        <p:sp>
          <p:nvSpPr>
            <p:cNvPr id="20" name="object 17">
              <a:extLst>
                <a:ext uri="{FF2B5EF4-FFF2-40B4-BE49-F238E27FC236}">
                  <a16:creationId xmlns:a16="http://schemas.microsoft.com/office/drawing/2014/main" id="{A87F6C00-B5FF-4A79-BF2B-C75F58A92207}"/>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1" name="Gruppo 49">
              <a:extLst>
                <a:ext uri="{FF2B5EF4-FFF2-40B4-BE49-F238E27FC236}">
                  <a16:creationId xmlns:a16="http://schemas.microsoft.com/office/drawing/2014/main" id="{C0CEB624-77E1-4C07-9959-3129AE081AF1}"/>
                </a:ext>
              </a:extLst>
            </p:cNvPr>
            <p:cNvGrpSpPr/>
            <p:nvPr/>
          </p:nvGrpSpPr>
          <p:grpSpPr>
            <a:xfrm>
              <a:off x="1681163" y="6228257"/>
              <a:ext cx="486409" cy="345440"/>
              <a:chOff x="995362" y="6228257"/>
              <a:chExt cx="486409" cy="345440"/>
            </a:xfrm>
          </p:grpSpPr>
          <p:sp>
            <p:nvSpPr>
              <p:cNvPr id="22" name="object 18">
                <a:extLst>
                  <a:ext uri="{FF2B5EF4-FFF2-40B4-BE49-F238E27FC236}">
                    <a16:creationId xmlns:a16="http://schemas.microsoft.com/office/drawing/2014/main" id="{766C4C2F-D847-4AF1-8A15-E20DEE567939}"/>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3" name="object 19">
                <a:extLst>
                  <a:ext uri="{FF2B5EF4-FFF2-40B4-BE49-F238E27FC236}">
                    <a16:creationId xmlns:a16="http://schemas.microsoft.com/office/drawing/2014/main" id="{61BCF269-9E3F-422E-BB6E-0126A651DE3B}"/>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24" name="object 20">
                <a:extLst>
                  <a:ext uri="{FF2B5EF4-FFF2-40B4-BE49-F238E27FC236}">
                    <a16:creationId xmlns:a16="http://schemas.microsoft.com/office/drawing/2014/main" id="{44CDB3B4-DA48-47C2-B6A3-991F88C420C5}"/>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5" name="object 21">
                <a:extLst>
                  <a:ext uri="{FF2B5EF4-FFF2-40B4-BE49-F238E27FC236}">
                    <a16:creationId xmlns:a16="http://schemas.microsoft.com/office/drawing/2014/main" id="{47023E9E-A137-4AD8-81DA-CFD65B2A734F}"/>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26" name="object 22">
                <a:extLst>
                  <a:ext uri="{FF2B5EF4-FFF2-40B4-BE49-F238E27FC236}">
                    <a16:creationId xmlns:a16="http://schemas.microsoft.com/office/drawing/2014/main" id="{CAD5449E-A1F1-4DB0-9AC8-37A4926A161D}"/>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27" name="object 23">
                <a:extLst>
                  <a:ext uri="{FF2B5EF4-FFF2-40B4-BE49-F238E27FC236}">
                    <a16:creationId xmlns:a16="http://schemas.microsoft.com/office/drawing/2014/main" id="{26DA1D6F-DDF9-45D3-BD1E-869C728551D4}"/>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28" name="object 24">
                <a:extLst>
                  <a:ext uri="{FF2B5EF4-FFF2-40B4-BE49-F238E27FC236}">
                    <a16:creationId xmlns:a16="http://schemas.microsoft.com/office/drawing/2014/main" id="{B55BDE84-E9FF-47F5-A334-5EF1E5911A5A}"/>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9" name="object 25">
                <a:extLst>
                  <a:ext uri="{FF2B5EF4-FFF2-40B4-BE49-F238E27FC236}">
                    <a16:creationId xmlns:a16="http://schemas.microsoft.com/office/drawing/2014/main" id="{14BBDEA4-6482-41FA-B66B-6247F0A8DC98}"/>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30" name="object 26">
                <a:extLst>
                  <a:ext uri="{FF2B5EF4-FFF2-40B4-BE49-F238E27FC236}">
                    <a16:creationId xmlns:a16="http://schemas.microsoft.com/office/drawing/2014/main" id="{542287F6-9FA1-4B56-A229-29758BE3C97B}"/>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
        <p:nvSpPr>
          <p:cNvPr id="31" name="Rectangle 30">
            <a:extLst>
              <a:ext uri="{FF2B5EF4-FFF2-40B4-BE49-F238E27FC236}">
                <a16:creationId xmlns:a16="http://schemas.microsoft.com/office/drawing/2014/main" id="{FB1FC338-E2B0-4307-9278-FEEA23A5EDED}"/>
              </a:ext>
            </a:extLst>
          </p:cNvPr>
          <p:cNvSpPr/>
          <p:nvPr/>
        </p:nvSpPr>
        <p:spPr>
          <a:xfrm>
            <a:off x="1644720" y="1185551"/>
            <a:ext cx="9226244" cy="584775"/>
          </a:xfrm>
          <a:prstGeom prst="rect">
            <a:avLst/>
          </a:prstGeom>
        </p:spPr>
        <p:txBody>
          <a:bodyPr wrap="none">
            <a:spAutoFit/>
          </a:bodyPr>
          <a:lstStyle/>
          <a:p>
            <a:r>
              <a:rPr lang="en-US" sz="3200">
                <a:solidFill>
                  <a:srgbClr val="A34773"/>
                </a:solidFill>
              </a:rPr>
              <a:t>Q: Is </a:t>
            </a:r>
            <a:r>
              <a:rPr lang="en-US" sz="3200" dirty="0">
                <a:solidFill>
                  <a:srgbClr val="A34773"/>
                </a:solidFill>
              </a:rPr>
              <a:t>this example representative for battery research?</a:t>
            </a:r>
            <a:endParaRPr lang="en-GB" sz="3200" dirty="0"/>
          </a:p>
        </p:txBody>
      </p:sp>
    </p:spTree>
    <p:extLst>
      <p:ext uri="{BB962C8B-B14F-4D97-AF65-F5344CB8AC3E}">
        <p14:creationId xmlns:p14="http://schemas.microsoft.com/office/powerpoint/2010/main" val="3611019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304800"/>
            <a:ext cx="11043424" cy="615553"/>
          </a:xfrm>
        </p:spPr>
        <p:txBody>
          <a:bodyPr/>
          <a:lstStyle/>
          <a:p>
            <a:r>
              <a:rPr lang="en-US" sz="4000" dirty="0">
                <a:solidFill>
                  <a:srgbClr val="A34773"/>
                </a:solidFill>
              </a:rPr>
              <a:t>Conclusion</a:t>
            </a:r>
          </a:p>
        </p:txBody>
      </p:sp>
      <p:sp>
        <p:nvSpPr>
          <p:cNvPr id="3" name="Text Placeholder 2"/>
          <p:cNvSpPr>
            <a:spLocks noGrp="1"/>
          </p:cNvSpPr>
          <p:nvPr>
            <p:ph type="body" idx="1"/>
          </p:nvPr>
        </p:nvSpPr>
        <p:spPr>
          <a:xfrm>
            <a:off x="462776" y="1180821"/>
            <a:ext cx="11424424" cy="5539978"/>
          </a:xfrm>
        </p:spPr>
        <p:txBody>
          <a:bodyPr/>
          <a:lstStyle/>
          <a:p>
            <a:pPr marL="457200" indent="-457200">
              <a:buFont typeface="+mj-lt"/>
              <a:buAutoNum type="arabicPeriod"/>
            </a:pPr>
            <a:r>
              <a:rPr lang="en-US" sz="3600" dirty="0" err="1"/>
              <a:t>PaNOSC</a:t>
            </a:r>
            <a:r>
              <a:rPr lang="en-US" sz="3600" dirty="0"/>
              <a:t> vision is to create a Scientific Data Commons for Photon and Neutron sources and make FAIR open data available as members of the EOSC</a:t>
            </a:r>
          </a:p>
          <a:p>
            <a:pPr marL="457200" indent="-457200">
              <a:buFont typeface="+mj-lt"/>
              <a:buAutoNum type="arabicPeriod"/>
            </a:pPr>
            <a:endParaRPr lang="en-US" sz="3600" dirty="0"/>
          </a:p>
          <a:p>
            <a:pPr marL="457200" indent="-457200">
              <a:buFont typeface="+mj-lt"/>
              <a:buAutoNum type="arabicPeriod"/>
            </a:pPr>
            <a:r>
              <a:rPr lang="en-US" sz="3600" dirty="0" err="1"/>
              <a:t>PaNOSC</a:t>
            </a:r>
            <a:r>
              <a:rPr lang="en-US" sz="3600" dirty="0"/>
              <a:t> lessons learned in RDM have already been adopted by </a:t>
            </a:r>
            <a:r>
              <a:rPr lang="en-US" sz="3600" dirty="0" err="1"/>
              <a:t>PaNOSC</a:t>
            </a:r>
            <a:r>
              <a:rPr lang="en-US" sz="3600" dirty="0"/>
              <a:t> partners. Need to be sustainable.</a:t>
            </a:r>
          </a:p>
          <a:p>
            <a:pPr marL="457200" indent="-457200">
              <a:buFont typeface="+mj-lt"/>
              <a:buAutoNum type="arabicPeriod"/>
            </a:pPr>
            <a:endParaRPr lang="en-US" sz="3600" dirty="0"/>
          </a:p>
          <a:p>
            <a:pPr marL="457200" indent="-457200">
              <a:buFont typeface="+mj-lt"/>
              <a:buAutoNum type="arabicPeriod"/>
            </a:pPr>
            <a:r>
              <a:rPr lang="en-US" sz="3600" dirty="0" err="1">
                <a:solidFill>
                  <a:srgbClr val="A34773"/>
                </a:solidFill>
              </a:rPr>
              <a:t>PaNOSC+ExPaNDS</a:t>
            </a:r>
            <a:r>
              <a:rPr lang="en-US" sz="3600" dirty="0">
                <a:solidFill>
                  <a:srgbClr val="A34773"/>
                </a:solidFill>
              </a:rPr>
              <a:t> partners can provide FAIR data for battery research </a:t>
            </a:r>
            <a:r>
              <a:rPr lang="en-US" sz="3600" dirty="0">
                <a:solidFill>
                  <a:srgbClr val="A34773"/>
                </a:solidFill>
                <a:sym typeface="Wingdings" panose="05000000000000000000" pitchFamily="2" charset="2"/>
              </a:rPr>
              <a:t> an example of data </a:t>
            </a:r>
            <a:r>
              <a:rPr lang="en-US" sz="3600" b="0" dirty="0">
                <a:solidFill>
                  <a:srgbClr val="A34773"/>
                </a:solidFill>
                <a:sym typeface="Wingdings" panose="05000000000000000000" pitchFamily="2" charset="2"/>
              </a:rPr>
              <a:t>(FAI)</a:t>
            </a:r>
            <a:r>
              <a:rPr lang="en-US" sz="3600" dirty="0">
                <a:solidFill>
                  <a:srgbClr val="A34773"/>
                </a:solidFill>
                <a:sym typeface="Wingdings" panose="05000000000000000000" pitchFamily="2" charset="2"/>
              </a:rPr>
              <a:t>Reuse</a:t>
            </a:r>
            <a:endParaRPr lang="en-US" sz="3600" dirty="0">
              <a:solidFill>
                <a:srgbClr val="A34773"/>
              </a:solidFill>
            </a:endParaRPr>
          </a:p>
          <a:p>
            <a:pPr marL="342900" indent="-342900">
              <a:buFont typeface="Arial" panose="020B0604020202020204" pitchFamily="34" charset="0"/>
              <a:buChar char="•"/>
            </a:pPr>
            <a:endParaRPr lang="en-US" sz="3600" b="0" dirty="0"/>
          </a:p>
        </p:txBody>
      </p:sp>
      <p:grpSp>
        <p:nvGrpSpPr>
          <p:cNvPr id="5" name="Group 4"/>
          <p:cNvGrpSpPr/>
          <p:nvPr/>
        </p:nvGrpSpPr>
        <p:grpSpPr>
          <a:xfrm>
            <a:off x="1681163" y="6436360"/>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7775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776" y="527964"/>
            <a:ext cx="11043424" cy="615553"/>
          </a:xfrm>
        </p:spPr>
        <p:txBody>
          <a:bodyPr/>
          <a:lstStyle/>
          <a:p>
            <a:r>
              <a:rPr lang="en-US" sz="4000" dirty="0" err="1">
                <a:solidFill>
                  <a:srgbClr val="A34773"/>
                </a:solidFill>
              </a:rPr>
              <a:t>PaNOSC</a:t>
            </a:r>
            <a:r>
              <a:rPr lang="en-US" sz="4000" dirty="0">
                <a:solidFill>
                  <a:srgbClr val="A34773"/>
                </a:solidFill>
              </a:rPr>
              <a:t> Resources</a:t>
            </a:r>
          </a:p>
        </p:txBody>
      </p:sp>
      <p:sp>
        <p:nvSpPr>
          <p:cNvPr id="3" name="Text Placeholder 2"/>
          <p:cNvSpPr>
            <a:spLocks noGrp="1"/>
          </p:cNvSpPr>
          <p:nvPr>
            <p:ph type="body" idx="1"/>
          </p:nvPr>
        </p:nvSpPr>
        <p:spPr>
          <a:xfrm>
            <a:off x="462776" y="1194561"/>
            <a:ext cx="10130713" cy="4801314"/>
          </a:xfrm>
        </p:spPr>
        <p:txBody>
          <a:bodyPr/>
          <a:lstStyle/>
          <a:p>
            <a:endParaRPr lang="en-US" dirty="0"/>
          </a:p>
          <a:p>
            <a:pPr marL="342900" indent="-342900">
              <a:buFont typeface="Arial" panose="020B0604020202020204" pitchFamily="34" charset="0"/>
              <a:buChar char="•"/>
            </a:pPr>
            <a:r>
              <a:rPr lang="en-US" dirty="0">
                <a:hlinkClick r:id="rId2"/>
              </a:rPr>
              <a:t>https://panosc.eu</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hlinkClick r:id="rId3"/>
              </a:rPr>
              <a:t>https://github.com/panosc-eu/panosc</a:t>
            </a:r>
            <a:r>
              <a:rPr lang="en-US" dirty="0"/>
              <a: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GB" dirty="0"/>
              <a:t>“Enabling Open Science for Photon and Neutron sources” </a:t>
            </a:r>
            <a:br>
              <a:rPr lang="en-GB" dirty="0"/>
            </a:br>
            <a:r>
              <a:rPr lang="en-GB" dirty="0"/>
              <a:t>presented at ICALEPCS 2019 </a:t>
            </a:r>
            <a:r>
              <a:rPr lang="en-GB" u="sng" dirty="0">
                <a:hlinkClick r:id="rId4"/>
              </a:rPr>
              <a:t>http://icalepcs2019.vrws.de/papers/tubpl02.pdf</a:t>
            </a:r>
            <a:endParaRPr lang="en-GB" u="sng"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a:t>PaNOSC</a:t>
            </a:r>
            <a:r>
              <a:rPr lang="en-US" dirty="0"/>
              <a:t> Position Paper - </a:t>
            </a:r>
            <a:r>
              <a:rPr lang="en-US" dirty="0">
                <a:hlinkClick r:id="rId5"/>
              </a:rPr>
              <a:t>https://github.com/panosc-eu/panosc/blob/master/Work%20Packages/WP6%20EOSC%20Integration/PaNOSC_EOSC_position_paper.pdf</a:t>
            </a:r>
            <a:r>
              <a:rPr lang="en-US" dirty="0"/>
              <a:t> </a:t>
            </a:r>
            <a:br>
              <a:rPr lang="en-GB" dirty="0"/>
            </a:br>
            <a:endParaRPr lang="en-US" b="0" dirty="0"/>
          </a:p>
        </p:txBody>
      </p:sp>
      <p:grpSp>
        <p:nvGrpSpPr>
          <p:cNvPr id="5" name="Group 4"/>
          <p:cNvGrpSpPr/>
          <p:nvPr/>
        </p:nvGrpSpPr>
        <p:grpSpPr>
          <a:xfrm>
            <a:off x="1681163" y="6228257"/>
            <a:ext cx="7691437" cy="345440"/>
            <a:chOff x="1681163" y="6228257"/>
            <a:chExt cx="7691437" cy="345440"/>
          </a:xfrm>
        </p:grpSpPr>
        <p:sp>
          <p:nvSpPr>
            <p:cNvPr id="6" name="object 17"/>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7" name="Gruppo 49">
              <a:extLst>
                <a:ext uri="{FF2B5EF4-FFF2-40B4-BE49-F238E27FC236}">
                  <a16:creationId xmlns:a16="http://schemas.microsoft.com/office/drawing/2014/main" id="{7D04B1C9-7F08-9D47-BE96-BA7CF7910F57}"/>
                </a:ext>
              </a:extLst>
            </p:cNvPr>
            <p:cNvGrpSpPr/>
            <p:nvPr/>
          </p:nvGrpSpPr>
          <p:grpSpPr>
            <a:xfrm>
              <a:off x="1681163" y="6228257"/>
              <a:ext cx="486409" cy="345440"/>
              <a:chOff x="995362" y="6228257"/>
              <a:chExt cx="486409" cy="345440"/>
            </a:xfrm>
          </p:grpSpPr>
          <p:sp>
            <p:nvSpPr>
              <p:cNvPr id="8" name="object 18"/>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9" name="object 19"/>
              <p:cNvSpPr/>
              <p:nvPr/>
            </p:nvSpPr>
            <p:spPr>
              <a:xfrm>
                <a:off x="1097493" y="6259376"/>
                <a:ext cx="86594" cy="85239"/>
              </a:xfrm>
              <a:prstGeom prst="rect">
                <a:avLst/>
              </a:prstGeom>
              <a:blipFill>
                <a:blip r:embed="rId6" cstate="print"/>
                <a:stretch>
                  <a:fillRect/>
                </a:stretch>
              </a:blipFill>
            </p:spPr>
            <p:txBody>
              <a:bodyPr wrap="square" lIns="0" tIns="0" rIns="0" bIns="0" rtlCol="0"/>
              <a:lstStyle/>
              <a:p>
                <a:endParaRPr/>
              </a:p>
            </p:txBody>
          </p:sp>
          <p:sp>
            <p:nvSpPr>
              <p:cNvPr id="10" name="object 20"/>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1" name="object 21"/>
              <p:cNvSpPr/>
              <p:nvPr/>
            </p:nvSpPr>
            <p:spPr>
              <a:xfrm>
                <a:off x="1290485" y="6259376"/>
                <a:ext cx="86715" cy="85239"/>
              </a:xfrm>
              <a:prstGeom prst="rect">
                <a:avLst/>
              </a:prstGeom>
              <a:blipFill>
                <a:blip r:embed="rId7" cstate="print"/>
                <a:stretch>
                  <a:fillRect/>
                </a:stretch>
              </a:blipFill>
            </p:spPr>
            <p:txBody>
              <a:bodyPr wrap="square" lIns="0" tIns="0" rIns="0" bIns="0" rtlCol="0"/>
              <a:lstStyle/>
              <a:p>
                <a:endParaRPr/>
              </a:p>
            </p:txBody>
          </p:sp>
          <p:sp>
            <p:nvSpPr>
              <p:cNvPr id="12" name="object 22"/>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3" name="object 23"/>
              <p:cNvSpPr/>
              <p:nvPr/>
            </p:nvSpPr>
            <p:spPr>
              <a:xfrm>
                <a:off x="1290485" y="6453160"/>
                <a:ext cx="86601" cy="85237"/>
              </a:xfrm>
              <a:prstGeom prst="rect">
                <a:avLst/>
              </a:prstGeom>
              <a:blipFill>
                <a:blip r:embed="rId8" cstate="print"/>
                <a:stretch>
                  <a:fillRect/>
                </a:stretch>
              </a:blipFill>
            </p:spPr>
            <p:txBody>
              <a:bodyPr wrap="square" lIns="0" tIns="0" rIns="0" bIns="0" rtlCol="0"/>
              <a:lstStyle/>
              <a:p>
                <a:endParaRPr/>
              </a:p>
            </p:txBody>
          </p:sp>
          <p:sp>
            <p:nvSpPr>
              <p:cNvPr id="14" name="object 24"/>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5" name="object 25"/>
              <p:cNvSpPr/>
              <p:nvPr/>
            </p:nvSpPr>
            <p:spPr>
              <a:xfrm>
                <a:off x="1097382" y="6453161"/>
                <a:ext cx="86705" cy="85236"/>
              </a:xfrm>
              <a:prstGeom prst="rect">
                <a:avLst/>
              </a:prstGeom>
              <a:blipFill>
                <a:blip r:embed="rId9" cstate="print"/>
                <a:stretch>
                  <a:fillRect/>
                </a:stretch>
              </a:blipFill>
            </p:spPr>
            <p:txBody>
              <a:bodyPr wrap="square" lIns="0" tIns="0" rIns="0" bIns="0" rtlCol="0"/>
              <a:lstStyle/>
              <a:p>
                <a:endParaRPr/>
              </a:p>
            </p:txBody>
          </p:sp>
          <p:sp>
            <p:nvSpPr>
              <p:cNvPr id="16" name="object 26"/>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657616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9766E-00B8-4BCC-B230-5409CB4A849C}"/>
              </a:ext>
            </a:extLst>
          </p:cNvPr>
          <p:cNvSpPr>
            <a:spLocks noGrp="1"/>
          </p:cNvSpPr>
          <p:nvPr>
            <p:ph type="title"/>
          </p:nvPr>
        </p:nvSpPr>
        <p:spPr>
          <a:xfrm>
            <a:off x="462776" y="321022"/>
            <a:ext cx="7310043" cy="553998"/>
          </a:xfrm>
        </p:spPr>
        <p:txBody>
          <a:bodyPr/>
          <a:lstStyle/>
          <a:p>
            <a:r>
              <a:rPr lang="en-US" sz="3600" dirty="0">
                <a:solidFill>
                  <a:schemeClr val="accent2"/>
                </a:solidFill>
              </a:rPr>
              <a:t>What are the benefits of RDM</a:t>
            </a:r>
            <a:endParaRPr lang="en-GB" sz="3600" dirty="0">
              <a:solidFill>
                <a:schemeClr val="accent2"/>
              </a:solidFill>
            </a:endParaRPr>
          </a:p>
        </p:txBody>
      </p:sp>
      <p:sp>
        <p:nvSpPr>
          <p:cNvPr id="3" name="Text Placeholder 2">
            <a:extLst>
              <a:ext uri="{FF2B5EF4-FFF2-40B4-BE49-F238E27FC236}">
                <a16:creationId xmlns:a16="http://schemas.microsoft.com/office/drawing/2014/main" id="{E5D0016D-4CCA-43B2-A477-5933B4927D20}"/>
              </a:ext>
            </a:extLst>
          </p:cNvPr>
          <p:cNvSpPr>
            <a:spLocks noGrp="1"/>
          </p:cNvSpPr>
          <p:nvPr>
            <p:ph type="body" idx="1"/>
          </p:nvPr>
        </p:nvSpPr>
        <p:spPr>
          <a:xfrm>
            <a:off x="462776" y="1194561"/>
            <a:ext cx="10433824" cy="4977639"/>
          </a:xfrm>
        </p:spPr>
        <p:txBody>
          <a:bodyPr/>
          <a:lstStyle/>
          <a:p>
            <a:pPr marL="457200" indent="-457200">
              <a:buFont typeface="+mj-lt"/>
              <a:buAutoNum type="arabicPeriod"/>
            </a:pPr>
            <a:r>
              <a:rPr lang="en-US" b="0" dirty="0"/>
              <a:t>What do I get out of this as a researcher? Why is all this even worth the effort? </a:t>
            </a:r>
          </a:p>
          <a:p>
            <a:pPr marL="457200" indent="-457200">
              <a:buFont typeface="+mj-lt"/>
              <a:buAutoNum type="arabicPeriod"/>
            </a:pPr>
            <a:endParaRPr lang="en-US" b="0" dirty="0"/>
          </a:p>
          <a:p>
            <a:pPr marL="457200" indent="-457200">
              <a:buFont typeface="+mj-lt"/>
              <a:buAutoNum type="arabicPeriod"/>
            </a:pPr>
            <a:r>
              <a:rPr lang="en-US" b="0" dirty="0"/>
              <a:t>What do we achieve that could not be achieved without RDM, FAIR data and guidelines?</a:t>
            </a:r>
          </a:p>
          <a:p>
            <a:pPr marL="457200" indent="-457200">
              <a:buFont typeface="+mj-lt"/>
              <a:buAutoNum type="arabicPeriod"/>
            </a:pPr>
            <a:endParaRPr lang="en-US" b="0" dirty="0"/>
          </a:p>
          <a:p>
            <a:pPr marL="457200" indent="-457200">
              <a:buFont typeface="+mj-lt"/>
              <a:buAutoNum type="arabicPeriod"/>
            </a:pPr>
            <a:r>
              <a:rPr lang="en-US" b="0" dirty="0"/>
              <a:t>What can we learn from other disciplines (e.g., pharmaceutical research, astrophysics etc.) that have perhaps faced similar issues in connecting the community and have mastered those?</a:t>
            </a:r>
          </a:p>
          <a:p>
            <a:pPr marL="457200" indent="-457200">
              <a:buFont typeface="+mj-lt"/>
              <a:buAutoNum type="arabicPeriod"/>
            </a:pPr>
            <a:endParaRPr lang="en-US" b="0" dirty="0"/>
          </a:p>
          <a:p>
            <a:pPr marL="457200" indent="-457200">
              <a:buFont typeface="+mj-lt"/>
              <a:buAutoNum type="arabicPeriod"/>
            </a:pPr>
            <a:r>
              <a:rPr lang="en-US" b="0" dirty="0"/>
              <a:t>What can be practically done to move forward? What should be the steps the (European) battery community might want to take, in order to benefit from RDM, FAIR data, and from developing harmonized guidelines and standards for experimental and modelling work?</a:t>
            </a:r>
            <a:endParaRPr lang="en-GB" b="0" dirty="0"/>
          </a:p>
        </p:txBody>
      </p:sp>
      <p:grpSp>
        <p:nvGrpSpPr>
          <p:cNvPr id="4" name="Group 3">
            <a:extLst>
              <a:ext uri="{FF2B5EF4-FFF2-40B4-BE49-F238E27FC236}">
                <a16:creationId xmlns:a16="http://schemas.microsoft.com/office/drawing/2014/main" id="{EE0406E2-2D82-4BE2-8ED6-836FFF050F44}"/>
              </a:ext>
            </a:extLst>
          </p:cNvPr>
          <p:cNvGrpSpPr/>
          <p:nvPr/>
        </p:nvGrpSpPr>
        <p:grpSpPr>
          <a:xfrm>
            <a:off x="1681163" y="6436360"/>
            <a:ext cx="7691437" cy="345440"/>
            <a:chOff x="1681163" y="6228257"/>
            <a:chExt cx="7691437" cy="345440"/>
          </a:xfrm>
        </p:grpSpPr>
        <p:sp>
          <p:nvSpPr>
            <p:cNvPr id="5" name="object 17">
              <a:extLst>
                <a:ext uri="{FF2B5EF4-FFF2-40B4-BE49-F238E27FC236}">
                  <a16:creationId xmlns:a16="http://schemas.microsoft.com/office/drawing/2014/main" id="{3603B7F2-FA7C-491E-9DBF-3EDB1892F9E0}"/>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6" name="Gruppo 49">
              <a:extLst>
                <a:ext uri="{FF2B5EF4-FFF2-40B4-BE49-F238E27FC236}">
                  <a16:creationId xmlns:a16="http://schemas.microsoft.com/office/drawing/2014/main" id="{9556D0F5-E750-40B2-8677-6FEFA2DB478A}"/>
                </a:ext>
              </a:extLst>
            </p:cNvPr>
            <p:cNvGrpSpPr/>
            <p:nvPr/>
          </p:nvGrpSpPr>
          <p:grpSpPr>
            <a:xfrm>
              <a:off x="1681163" y="6228257"/>
              <a:ext cx="486409" cy="345440"/>
              <a:chOff x="995362" y="6228257"/>
              <a:chExt cx="486409" cy="345440"/>
            </a:xfrm>
          </p:grpSpPr>
          <p:sp>
            <p:nvSpPr>
              <p:cNvPr id="7" name="object 18">
                <a:extLst>
                  <a:ext uri="{FF2B5EF4-FFF2-40B4-BE49-F238E27FC236}">
                    <a16:creationId xmlns:a16="http://schemas.microsoft.com/office/drawing/2014/main" id="{491688C7-7ED5-4792-9FA0-E56DFB02E432}"/>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8" name="object 19">
                <a:extLst>
                  <a:ext uri="{FF2B5EF4-FFF2-40B4-BE49-F238E27FC236}">
                    <a16:creationId xmlns:a16="http://schemas.microsoft.com/office/drawing/2014/main" id="{80030362-20F1-4B90-A728-FB31DBEBAAC0}"/>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9" name="object 20">
                <a:extLst>
                  <a:ext uri="{FF2B5EF4-FFF2-40B4-BE49-F238E27FC236}">
                    <a16:creationId xmlns:a16="http://schemas.microsoft.com/office/drawing/2014/main" id="{542304EE-46E1-4D4B-9B32-163E3D217A27}"/>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0" name="object 21">
                <a:extLst>
                  <a:ext uri="{FF2B5EF4-FFF2-40B4-BE49-F238E27FC236}">
                    <a16:creationId xmlns:a16="http://schemas.microsoft.com/office/drawing/2014/main" id="{CDD10A10-A4EA-4967-AD87-D926D5025896}"/>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11" name="object 22">
                <a:extLst>
                  <a:ext uri="{FF2B5EF4-FFF2-40B4-BE49-F238E27FC236}">
                    <a16:creationId xmlns:a16="http://schemas.microsoft.com/office/drawing/2014/main" id="{F88E648D-B085-4B7E-A323-9F43EE0B9A67}"/>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2" name="object 23">
                <a:extLst>
                  <a:ext uri="{FF2B5EF4-FFF2-40B4-BE49-F238E27FC236}">
                    <a16:creationId xmlns:a16="http://schemas.microsoft.com/office/drawing/2014/main" id="{D8EDFFE9-CF4E-4527-BF1E-6F38ED6BEA28}"/>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13" name="object 24">
                <a:extLst>
                  <a:ext uri="{FF2B5EF4-FFF2-40B4-BE49-F238E27FC236}">
                    <a16:creationId xmlns:a16="http://schemas.microsoft.com/office/drawing/2014/main" id="{55EF7D62-06CC-49ED-A0D7-DD047A78455C}"/>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4" name="object 25">
                <a:extLst>
                  <a:ext uri="{FF2B5EF4-FFF2-40B4-BE49-F238E27FC236}">
                    <a16:creationId xmlns:a16="http://schemas.microsoft.com/office/drawing/2014/main" id="{9613DB84-CE1F-449F-801B-06E2B54BCD66}"/>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15" name="object 26">
                <a:extLst>
                  <a:ext uri="{FF2B5EF4-FFF2-40B4-BE49-F238E27FC236}">
                    <a16:creationId xmlns:a16="http://schemas.microsoft.com/office/drawing/2014/main" id="{DEE301EF-A14D-44BF-BB42-96131032CBD3}"/>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192624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A4A4C-3361-4E20-BF69-DA71C96488FE}"/>
              </a:ext>
            </a:extLst>
          </p:cNvPr>
          <p:cNvSpPr>
            <a:spLocks noGrp="1"/>
          </p:cNvSpPr>
          <p:nvPr>
            <p:ph type="title"/>
          </p:nvPr>
        </p:nvSpPr>
        <p:spPr>
          <a:xfrm>
            <a:off x="462776" y="527964"/>
            <a:ext cx="8605024" cy="1354217"/>
          </a:xfrm>
        </p:spPr>
        <p:txBody>
          <a:bodyPr/>
          <a:lstStyle/>
          <a:p>
            <a:r>
              <a:rPr lang="en-US" sz="4400" dirty="0">
                <a:solidFill>
                  <a:schemeClr val="accent2"/>
                </a:solidFill>
              </a:rPr>
              <a:t>RDM = Making the most of data</a:t>
            </a:r>
            <a:endParaRPr lang="en-GB" sz="4400" dirty="0">
              <a:solidFill>
                <a:schemeClr val="accent2"/>
              </a:solidFill>
            </a:endParaRPr>
          </a:p>
        </p:txBody>
      </p:sp>
      <p:pic>
        <p:nvPicPr>
          <p:cNvPr id="4" name="Picture 3">
            <a:extLst>
              <a:ext uri="{FF2B5EF4-FFF2-40B4-BE49-F238E27FC236}">
                <a16:creationId xmlns:a16="http://schemas.microsoft.com/office/drawing/2014/main" id="{2F5C6317-9495-4151-85F4-F906A1455CA1}"/>
              </a:ext>
            </a:extLst>
          </p:cNvPr>
          <p:cNvPicPr>
            <a:picLocks noChangeAspect="1"/>
          </p:cNvPicPr>
          <p:nvPr/>
        </p:nvPicPr>
        <p:blipFill>
          <a:blip r:embed="rId2"/>
          <a:stretch>
            <a:fillRect/>
          </a:stretch>
        </p:blipFill>
        <p:spPr>
          <a:xfrm>
            <a:off x="5947600" y="3048000"/>
            <a:ext cx="5695950" cy="4305300"/>
          </a:xfrm>
          <a:prstGeom prst="rect">
            <a:avLst/>
          </a:prstGeom>
        </p:spPr>
      </p:pic>
      <p:sp>
        <p:nvSpPr>
          <p:cNvPr id="5" name="TextBox 4">
            <a:extLst>
              <a:ext uri="{FF2B5EF4-FFF2-40B4-BE49-F238E27FC236}">
                <a16:creationId xmlns:a16="http://schemas.microsoft.com/office/drawing/2014/main" id="{EAFB8D6D-EE49-4F9B-868F-F7792C81F38F}"/>
              </a:ext>
            </a:extLst>
          </p:cNvPr>
          <p:cNvSpPr txBox="1"/>
          <p:nvPr/>
        </p:nvSpPr>
        <p:spPr>
          <a:xfrm>
            <a:off x="685800" y="2133600"/>
            <a:ext cx="4191000" cy="3416320"/>
          </a:xfrm>
          <a:prstGeom prst="rect">
            <a:avLst/>
          </a:prstGeom>
          <a:noFill/>
        </p:spPr>
        <p:txBody>
          <a:bodyPr wrap="square" rtlCol="0">
            <a:spAutoFit/>
          </a:bodyPr>
          <a:lstStyle/>
          <a:p>
            <a:r>
              <a:rPr lang="en-US" sz="3600" b="1" dirty="0">
                <a:solidFill>
                  <a:schemeClr val="accent2"/>
                </a:solidFill>
                <a:latin typeface="Muli"/>
              </a:rPr>
              <a:t>“Cost of curating research data is a fraction of the cost of producing the data (in many cases)”</a:t>
            </a:r>
            <a:endParaRPr lang="en-GB" sz="3600" dirty="0">
              <a:solidFill>
                <a:schemeClr val="accent2"/>
              </a:solidFill>
              <a:latin typeface="Muli"/>
            </a:endParaRPr>
          </a:p>
        </p:txBody>
      </p:sp>
      <p:sp>
        <p:nvSpPr>
          <p:cNvPr id="6" name="Rectangle 5">
            <a:extLst>
              <a:ext uri="{FF2B5EF4-FFF2-40B4-BE49-F238E27FC236}">
                <a16:creationId xmlns:a16="http://schemas.microsoft.com/office/drawing/2014/main" id="{57BC1D49-9357-4673-89EC-8885EC713ADB}"/>
              </a:ext>
            </a:extLst>
          </p:cNvPr>
          <p:cNvSpPr/>
          <p:nvPr/>
        </p:nvSpPr>
        <p:spPr>
          <a:xfrm>
            <a:off x="5965185" y="1873630"/>
            <a:ext cx="5845815" cy="1077218"/>
          </a:xfrm>
          <a:prstGeom prst="rect">
            <a:avLst/>
          </a:prstGeom>
        </p:spPr>
        <p:txBody>
          <a:bodyPr wrap="square">
            <a:spAutoFit/>
          </a:bodyPr>
          <a:lstStyle/>
          <a:p>
            <a:r>
              <a:rPr lang="en-US" sz="3200" b="1" i="1" dirty="0">
                <a:solidFill>
                  <a:schemeClr val="accent2"/>
                </a:solidFill>
                <a:latin typeface="Muli"/>
              </a:rPr>
              <a:t>“The cheapest experiment is the one already in the database”</a:t>
            </a:r>
            <a:endParaRPr lang="en-GB" sz="3200" i="1" dirty="0"/>
          </a:p>
        </p:txBody>
      </p:sp>
      <p:grpSp>
        <p:nvGrpSpPr>
          <p:cNvPr id="7" name="Group 6">
            <a:extLst>
              <a:ext uri="{FF2B5EF4-FFF2-40B4-BE49-F238E27FC236}">
                <a16:creationId xmlns:a16="http://schemas.microsoft.com/office/drawing/2014/main" id="{8617567E-D3D7-4E9F-B7C2-B165B406B666}"/>
              </a:ext>
            </a:extLst>
          </p:cNvPr>
          <p:cNvGrpSpPr/>
          <p:nvPr/>
        </p:nvGrpSpPr>
        <p:grpSpPr>
          <a:xfrm>
            <a:off x="1681163" y="6436360"/>
            <a:ext cx="7691437" cy="345440"/>
            <a:chOff x="1681163" y="6228257"/>
            <a:chExt cx="7691437" cy="345440"/>
          </a:xfrm>
        </p:grpSpPr>
        <p:sp>
          <p:nvSpPr>
            <p:cNvPr id="8" name="object 17">
              <a:extLst>
                <a:ext uri="{FF2B5EF4-FFF2-40B4-BE49-F238E27FC236}">
                  <a16:creationId xmlns:a16="http://schemas.microsoft.com/office/drawing/2014/main" id="{1A9BE425-EED0-4653-9B75-350E747CB007}"/>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9" name="Gruppo 49">
              <a:extLst>
                <a:ext uri="{FF2B5EF4-FFF2-40B4-BE49-F238E27FC236}">
                  <a16:creationId xmlns:a16="http://schemas.microsoft.com/office/drawing/2014/main" id="{11425CC9-74C8-4B2A-8219-D9968758665A}"/>
                </a:ext>
              </a:extLst>
            </p:cNvPr>
            <p:cNvGrpSpPr/>
            <p:nvPr/>
          </p:nvGrpSpPr>
          <p:grpSpPr>
            <a:xfrm>
              <a:off x="1681163" y="6228257"/>
              <a:ext cx="486409" cy="345440"/>
              <a:chOff x="995362" y="6228257"/>
              <a:chExt cx="486409" cy="345440"/>
            </a:xfrm>
          </p:grpSpPr>
          <p:sp>
            <p:nvSpPr>
              <p:cNvPr id="10" name="object 18">
                <a:extLst>
                  <a:ext uri="{FF2B5EF4-FFF2-40B4-BE49-F238E27FC236}">
                    <a16:creationId xmlns:a16="http://schemas.microsoft.com/office/drawing/2014/main" id="{2117096B-6F60-46FE-827E-7D3EE2413833}"/>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11" name="object 19">
                <a:extLst>
                  <a:ext uri="{FF2B5EF4-FFF2-40B4-BE49-F238E27FC236}">
                    <a16:creationId xmlns:a16="http://schemas.microsoft.com/office/drawing/2014/main" id="{AD491737-3CFA-4A20-9997-833EF8E85155}"/>
                  </a:ext>
                </a:extLst>
              </p:cNvPr>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12" name="object 20">
                <a:extLst>
                  <a:ext uri="{FF2B5EF4-FFF2-40B4-BE49-F238E27FC236}">
                    <a16:creationId xmlns:a16="http://schemas.microsoft.com/office/drawing/2014/main" id="{C56B6BE0-AC1E-4C97-BC9B-7FE7364F7FD6}"/>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3" name="object 21">
                <a:extLst>
                  <a:ext uri="{FF2B5EF4-FFF2-40B4-BE49-F238E27FC236}">
                    <a16:creationId xmlns:a16="http://schemas.microsoft.com/office/drawing/2014/main" id="{B7EE1A1A-11C2-4EA8-9555-AA79AFD1F061}"/>
                  </a:ext>
                </a:extLst>
              </p:cNvPr>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14" name="object 22">
                <a:extLst>
                  <a:ext uri="{FF2B5EF4-FFF2-40B4-BE49-F238E27FC236}">
                    <a16:creationId xmlns:a16="http://schemas.microsoft.com/office/drawing/2014/main" id="{A43EDD39-65DD-427B-9CB2-71F18F6056C5}"/>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15" name="object 23">
                <a:extLst>
                  <a:ext uri="{FF2B5EF4-FFF2-40B4-BE49-F238E27FC236}">
                    <a16:creationId xmlns:a16="http://schemas.microsoft.com/office/drawing/2014/main" id="{C3214E28-1F6E-41A3-AAFF-6B36EA9D1C78}"/>
                  </a:ext>
                </a:extLst>
              </p:cNvPr>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16" name="object 24">
                <a:extLst>
                  <a:ext uri="{FF2B5EF4-FFF2-40B4-BE49-F238E27FC236}">
                    <a16:creationId xmlns:a16="http://schemas.microsoft.com/office/drawing/2014/main" id="{3CE1444E-2C9A-4B81-BECD-DBB1C7D7084C}"/>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17" name="object 25">
                <a:extLst>
                  <a:ext uri="{FF2B5EF4-FFF2-40B4-BE49-F238E27FC236}">
                    <a16:creationId xmlns:a16="http://schemas.microsoft.com/office/drawing/2014/main" id="{FC4B2254-567C-4EF1-A013-1CFDA3A35714}"/>
                  </a:ext>
                </a:extLst>
              </p:cNvPr>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18" name="object 26">
                <a:extLst>
                  <a:ext uri="{FF2B5EF4-FFF2-40B4-BE49-F238E27FC236}">
                    <a16:creationId xmlns:a16="http://schemas.microsoft.com/office/drawing/2014/main" id="{8780D1DC-F24F-467B-858A-A83C94DFE929}"/>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637582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52400"/>
            <a:ext cx="3931416" cy="5897124"/>
          </a:xfrm>
          <a:prstGeom prst="rect">
            <a:avLst/>
          </a:prstGeom>
        </p:spPr>
      </p:pic>
      <p:pic>
        <p:nvPicPr>
          <p:cNvPr id="21" name="Picture 20"/>
          <p:cNvPicPr>
            <a:picLocks noChangeAspect="1"/>
          </p:cNvPicPr>
          <p:nvPr/>
        </p:nvPicPr>
        <p:blipFill>
          <a:blip r:embed="rId3"/>
          <a:stretch>
            <a:fillRect/>
          </a:stretch>
        </p:blipFill>
        <p:spPr>
          <a:xfrm>
            <a:off x="1143000" y="2043999"/>
            <a:ext cx="4000214" cy="3382731"/>
          </a:xfrm>
          <a:prstGeom prst="rect">
            <a:avLst/>
          </a:prstGeom>
        </p:spPr>
      </p:pic>
      <p:pic>
        <p:nvPicPr>
          <p:cNvPr id="22" name="Picture 21"/>
          <p:cNvPicPr>
            <a:picLocks noChangeAspect="1"/>
          </p:cNvPicPr>
          <p:nvPr/>
        </p:nvPicPr>
        <p:blipFill>
          <a:blip r:embed="rId4"/>
          <a:stretch>
            <a:fillRect/>
          </a:stretch>
        </p:blipFill>
        <p:spPr>
          <a:xfrm>
            <a:off x="155309" y="991214"/>
            <a:ext cx="6315075" cy="1076325"/>
          </a:xfrm>
          <a:prstGeom prst="rect">
            <a:avLst/>
          </a:prstGeom>
        </p:spPr>
      </p:pic>
      <p:sp>
        <p:nvSpPr>
          <p:cNvPr id="23" name="Rectangle 22"/>
          <p:cNvSpPr/>
          <p:nvPr/>
        </p:nvSpPr>
        <p:spPr>
          <a:xfrm>
            <a:off x="347456" y="5535276"/>
            <a:ext cx="6096000" cy="646331"/>
          </a:xfrm>
          <a:prstGeom prst="rect">
            <a:avLst/>
          </a:prstGeom>
        </p:spPr>
        <p:txBody>
          <a:bodyPr>
            <a:spAutoFit/>
          </a:bodyPr>
          <a:lstStyle/>
          <a:p>
            <a:r>
              <a:rPr lang="en-US" dirty="0"/>
              <a:t>Baker, M. 1,500 scientists lift the lid on reproducibility. </a:t>
            </a:r>
            <a:r>
              <a:rPr lang="en-US" i="1" dirty="0"/>
              <a:t>Nature</a:t>
            </a:r>
            <a:r>
              <a:rPr lang="en-US" dirty="0"/>
              <a:t> </a:t>
            </a:r>
            <a:r>
              <a:rPr lang="en-US" b="1" dirty="0"/>
              <a:t>533, </a:t>
            </a:r>
            <a:r>
              <a:rPr lang="en-US" dirty="0"/>
              <a:t>452–454 (2016) doi:10.1038/533452a</a:t>
            </a:r>
          </a:p>
        </p:txBody>
      </p:sp>
      <p:sp>
        <p:nvSpPr>
          <p:cNvPr id="24" name="Title 1"/>
          <p:cNvSpPr>
            <a:spLocks noGrp="1"/>
          </p:cNvSpPr>
          <p:nvPr>
            <p:ph type="title"/>
          </p:nvPr>
        </p:nvSpPr>
        <p:spPr>
          <a:xfrm>
            <a:off x="462776" y="152400"/>
            <a:ext cx="9367024" cy="492443"/>
          </a:xfrm>
        </p:spPr>
        <p:txBody>
          <a:bodyPr/>
          <a:lstStyle/>
          <a:p>
            <a:r>
              <a:rPr lang="en-US" sz="3200" dirty="0">
                <a:solidFill>
                  <a:srgbClr val="A34773"/>
                </a:solidFill>
              </a:rPr>
              <a:t>Reproducibility crisis in science</a:t>
            </a:r>
            <a:endParaRPr lang="en-US" dirty="0"/>
          </a:p>
        </p:txBody>
      </p:sp>
      <p:grpSp>
        <p:nvGrpSpPr>
          <p:cNvPr id="20" name="Group 19">
            <a:extLst>
              <a:ext uri="{FF2B5EF4-FFF2-40B4-BE49-F238E27FC236}">
                <a16:creationId xmlns:a16="http://schemas.microsoft.com/office/drawing/2014/main" id="{D4216655-4786-4B03-93E3-B0485F1DD03A}"/>
              </a:ext>
            </a:extLst>
          </p:cNvPr>
          <p:cNvGrpSpPr/>
          <p:nvPr/>
        </p:nvGrpSpPr>
        <p:grpSpPr>
          <a:xfrm>
            <a:off x="1681163" y="6436360"/>
            <a:ext cx="7691437" cy="345440"/>
            <a:chOff x="1681163" y="6228257"/>
            <a:chExt cx="7691437" cy="345440"/>
          </a:xfrm>
        </p:grpSpPr>
        <p:sp>
          <p:nvSpPr>
            <p:cNvPr id="25" name="object 17">
              <a:extLst>
                <a:ext uri="{FF2B5EF4-FFF2-40B4-BE49-F238E27FC236}">
                  <a16:creationId xmlns:a16="http://schemas.microsoft.com/office/drawing/2014/main" id="{63786583-4001-4A93-814E-40DB1DF28B52}"/>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6" name="Gruppo 49">
              <a:extLst>
                <a:ext uri="{FF2B5EF4-FFF2-40B4-BE49-F238E27FC236}">
                  <a16:creationId xmlns:a16="http://schemas.microsoft.com/office/drawing/2014/main" id="{65B47EF8-5493-4D56-9542-8D1C06720209}"/>
                </a:ext>
              </a:extLst>
            </p:cNvPr>
            <p:cNvGrpSpPr/>
            <p:nvPr/>
          </p:nvGrpSpPr>
          <p:grpSpPr>
            <a:xfrm>
              <a:off x="1681163" y="6228257"/>
              <a:ext cx="486409" cy="345440"/>
              <a:chOff x="995362" y="6228257"/>
              <a:chExt cx="486409" cy="345440"/>
            </a:xfrm>
          </p:grpSpPr>
          <p:sp>
            <p:nvSpPr>
              <p:cNvPr id="27" name="object 18">
                <a:extLst>
                  <a:ext uri="{FF2B5EF4-FFF2-40B4-BE49-F238E27FC236}">
                    <a16:creationId xmlns:a16="http://schemas.microsoft.com/office/drawing/2014/main" id="{C4FC8BC0-3D94-442A-B2BD-5A583C73A536}"/>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8" name="object 19">
                <a:extLst>
                  <a:ext uri="{FF2B5EF4-FFF2-40B4-BE49-F238E27FC236}">
                    <a16:creationId xmlns:a16="http://schemas.microsoft.com/office/drawing/2014/main" id="{E6BBEC59-5EDD-42FA-965D-D84E2685B032}"/>
                  </a:ext>
                </a:extLst>
              </p:cNvPr>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29" name="object 20">
                <a:extLst>
                  <a:ext uri="{FF2B5EF4-FFF2-40B4-BE49-F238E27FC236}">
                    <a16:creationId xmlns:a16="http://schemas.microsoft.com/office/drawing/2014/main" id="{35599D89-0084-451A-A0A4-ABCF8C8ED0D4}"/>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0" name="object 21">
                <a:extLst>
                  <a:ext uri="{FF2B5EF4-FFF2-40B4-BE49-F238E27FC236}">
                    <a16:creationId xmlns:a16="http://schemas.microsoft.com/office/drawing/2014/main" id="{D27E36DF-BD4F-4D09-B526-64CDCD47A172}"/>
                  </a:ext>
                </a:extLst>
              </p:cNvPr>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31" name="object 22">
                <a:extLst>
                  <a:ext uri="{FF2B5EF4-FFF2-40B4-BE49-F238E27FC236}">
                    <a16:creationId xmlns:a16="http://schemas.microsoft.com/office/drawing/2014/main" id="{3DE0FC62-3089-4A55-8D48-575E85B9419A}"/>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2" name="object 23">
                <a:extLst>
                  <a:ext uri="{FF2B5EF4-FFF2-40B4-BE49-F238E27FC236}">
                    <a16:creationId xmlns:a16="http://schemas.microsoft.com/office/drawing/2014/main" id="{B75E93D1-C2EC-4A02-B4DF-20E68D1F1595}"/>
                  </a:ext>
                </a:extLst>
              </p:cNvPr>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33" name="object 24">
                <a:extLst>
                  <a:ext uri="{FF2B5EF4-FFF2-40B4-BE49-F238E27FC236}">
                    <a16:creationId xmlns:a16="http://schemas.microsoft.com/office/drawing/2014/main" id="{B9540237-34FE-4E7F-9144-E59814E7885A}"/>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4" name="object 25">
                <a:extLst>
                  <a:ext uri="{FF2B5EF4-FFF2-40B4-BE49-F238E27FC236}">
                    <a16:creationId xmlns:a16="http://schemas.microsoft.com/office/drawing/2014/main" id="{9D318F76-BDD7-4EB2-B097-F45EA92AA055}"/>
                  </a:ext>
                </a:extLst>
              </p:cNvPr>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35" name="object 26">
                <a:extLst>
                  <a:ext uri="{FF2B5EF4-FFF2-40B4-BE49-F238E27FC236}">
                    <a16:creationId xmlns:a16="http://schemas.microsoft.com/office/drawing/2014/main" id="{398081E1-EC75-4C49-A6F5-0E6B885B194A}"/>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314473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640"/>
          <a:stretch/>
        </p:blipFill>
        <p:spPr>
          <a:xfrm>
            <a:off x="6978317" y="392494"/>
            <a:ext cx="5294778" cy="5602705"/>
          </a:xfrm>
          <a:prstGeom prst="rect">
            <a:avLst/>
          </a:prstGeom>
        </p:spPr>
      </p:pic>
      <p:sp>
        <p:nvSpPr>
          <p:cNvPr id="2" name="object 2"/>
          <p:cNvSpPr/>
          <p:nvPr/>
        </p:nvSpPr>
        <p:spPr>
          <a:xfrm>
            <a:off x="457200" y="1219212"/>
            <a:ext cx="6553201" cy="4524375"/>
          </a:xfrm>
          <a:custGeom>
            <a:avLst/>
            <a:gdLst/>
            <a:ahLst/>
            <a:cxnLst/>
            <a:rect l="l" t="t" r="r" b="b"/>
            <a:pathLst>
              <a:path w="11278870" h="4524375">
                <a:moveTo>
                  <a:pt x="0" y="4523968"/>
                </a:moveTo>
                <a:lnTo>
                  <a:pt x="11278793" y="4523968"/>
                </a:lnTo>
                <a:lnTo>
                  <a:pt x="11278793" y="0"/>
                </a:lnTo>
                <a:lnTo>
                  <a:pt x="0" y="0"/>
                </a:lnTo>
                <a:lnTo>
                  <a:pt x="0" y="4523968"/>
                </a:lnTo>
                <a:close/>
              </a:path>
            </a:pathLst>
          </a:custGeom>
          <a:solidFill>
            <a:srgbClr val="EAEAEB"/>
          </a:solidFill>
        </p:spPr>
        <p:txBody>
          <a:bodyPr wrap="square" lIns="0" tIns="0" rIns="0" bIns="0" rtlCol="0"/>
          <a:lstStyle/>
          <a:p>
            <a:endParaRPr sz="1600">
              <a:latin typeface="Muli" pitchFamily="2" charset="77"/>
            </a:endParaRPr>
          </a:p>
        </p:txBody>
      </p:sp>
      <p:sp>
        <p:nvSpPr>
          <p:cNvPr id="3" name="object 3"/>
          <p:cNvSpPr txBox="1">
            <a:spLocks noGrp="1"/>
          </p:cNvSpPr>
          <p:nvPr>
            <p:ph type="title"/>
          </p:nvPr>
        </p:nvSpPr>
        <p:spPr>
          <a:xfrm>
            <a:off x="462776" y="381000"/>
            <a:ext cx="7310043" cy="628377"/>
          </a:xfrm>
          <a:prstGeom prst="rect">
            <a:avLst/>
          </a:prstGeom>
        </p:spPr>
        <p:txBody>
          <a:bodyPr vert="horz" wrap="square" lIns="0" tIns="12700" rIns="0" bIns="0" rtlCol="0">
            <a:spAutoFit/>
          </a:bodyPr>
          <a:lstStyle/>
          <a:p>
            <a:pPr marL="12700">
              <a:lnSpc>
                <a:spcPct val="100000"/>
              </a:lnSpc>
              <a:spcBef>
                <a:spcPts val="100"/>
              </a:spcBef>
            </a:pPr>
            <a:r>
              <a:rPr lang="en-GB" sz="4000" dirty="0" err="1">
                <a:solidFill>
                  <a:srgbClr val="A34773"/>
                </a:solidFill>
              </a:rPr>
              <a:t>PaNOSC</a:t>
            </a:r>
            <a:r>
              <a:rPr lang="en-GB" sz="4000" dirty="0">
                <a:solidFill>
                  <a:srgbClr val="A34773"/>
                </a:solidFill>
              </a:rPr>
              <a:t> factsheet</a:t>
            </a:r>
            <a:endParaRPr sz="4000" spc="125" dirty="0">
              <a:solidFill>
                <a:srgbClr val="A34773"/>
              </a:solidFill>
            </a:endParaRPr>
          </a:p>
        </p:txBody>
      </p:sp>
      <p:sp>
        <p:nvSpPr>
          <p:cNvPr id="6" name="Content Placeholder 2"/>
          <p:cNvSpPr txBox="1">
            <a:spLocks/>
          </p:cNvSpPr>
          <p:nvPr/>
        </p:nvSpPr>
        <p:spPr>
          <a:xfrm>
            <a:off x="457201" y="1219212"/>
            <a:ext cx="6553200" cy="4863368"/>
          </a:xfrm>
          <a:prstGeom prst="rect">
            <a:avLst/>
          </a:prstGeom>
          <a:solidFill>
            <a:srgbClr val="E7FFFF"/>
          </a:solidFill>
          <a:effectLst>
            <a:outerShdw blurRad="50800" dist="38100" dir="2700000" algn="tl" rotWithShape="0">
              <a:prstClr val="black">
                <a:alpha val="40000"/>
              </a:prstClr>
            </a:outerShdw>
          </a:effectLst>
        </p:spPr>
        <p:txBody>
          <a:bodyPr/>
          <a:lstStyle>
            <a:lvl1pPr algn="l" rtl="0" eaLnBrk="0" fontAlgn="base" hangingPunct="0">
              <a:spcBef>
                <a:spcPct val="0"/>
              </a:spcBef>
              <a:spcAft>
                <a:spcPts val="1000"/>
              </a:spcAft>
              <a:buFont typeface="Arial" pitchFamily="34" charset="0"/>
              <a:defRPr b="1" kern="1200">
                <a:solidFill>
                  <a:srgbClr val="0098D4"/>
                </a:solidFill>
                <a:latin typeface="+mn-lt"/>
                <a:ea typeface="+mn-ea"/>
                <a:cs typeface="+mn-cs"/>
              </a:defRPr>
            </a:lvl1pPr>
            <a:lvl2pPr algn="l" rtl="0" eaLnBrk="0" fontAlgn="base" hangingPunct="0">
              <a:spcBef>
                <a:spcPct val="0"/>
              </a:spcBef>
              <a:spcAft>
                <a:spcPts val="1500"/>
              </a:spcAft>
              <a:buFont typeface="Arial" pitchFamily="34" charset="0"/>
              <a:defRPr sz="1700" kern="1200">
                <a:solidFill>
                  <a:schemeClr val="tx1"/>
                </a:solidFill>
                <a:latin typeface="+mn-lt"/>
                <a:ea typeface="+mn-ea"/>
                <a:cs typeface="+mn-cs"/>
              </a:defRPr>
            </a:lvl2pPr>
            <a:lvl3pPr algn="l" rtl="0" eaLnBrk="0" fontAlgn="base" hangingPunct="0">
              <a:lnSpc>
                <a:spcPct val="105000"/>
              </a:lnSpc>
              <a:spcBef>
                <a:spcPct val="0"/>
              </a:spcBef>
              <a:spcAft>
                <a:spcPts val="500"/>
              </a:spcAft>
              <a:buFont typeface="Arial" pitchFamily="34" charset="0"/>
              <a:defRPr sz="1500" kern="1200">
                <a:solidFill>
                  <a:schemeClr val="tx1"/>
                </a:solidFill>
                <a:latin typeface="+mn-lt"/>
                <a:ea typeface="+mn-ea"/>
                <a:cs typeface="+mn-cs"/>
              </a:defRPr>
            </a:lvl3pPr>
            <a:lvl4pPr marL="357188" indent="-174625" algn="l" rtl="0" eaLnBrk="0" fontAlgn="base" hangingPunct="0">
              <a:lnSpc>
                <a:spcPct val="110000"/>
              </a:lnSpc>
              <a:spcBef>
                <a:spcPct val="0"/>
              </a:spcBef>
              <a:spcAft>
                <a:spcPts val="400"/>
              </a:spcAft>
              <a:buClr>
                <a:srgbClr val="0098D4"/>
              </a:buClr>
              <a:buFont typeface="Wingdings" pitchFamily="2" charset="2"/>
              <a:buChar char="l"/>
              <a:defRPr sz="1500" kern="1200">
                <a:solidFill>
                  <a:schemeClr val="tx1"/>
                </a:solidFill>
                <a:latin typeface="+mn-lt"/>
                <a:ea typeface="+mn-ea"/>
                <a:cs typeface="+mn-cs"/>
              </a:defRPr>
            </a:lvl4pPr>
            <a:lvl5pPr marL="1162050" indent="-174625" algn="l" rtl="0" eaLnBrk="0" fontAlgn="base" hangingPunct="0">
              <a:spcBef>
                <a:spcPct val="0"/>
              </a:spcBef>
              <a:spcAft>
                <a:spcPts val="600"/>
              </a:spcAft>
              <a:buClr>
                <a:srgbClr val="0098D4"/>
              </a:buClr>
              <a:buFont typeface="ITCOfficinaSans LT Book"/>
              <a:buChar char="&gt;"/>
              <a:defRPr sz="1200" i="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spc="-1" dirty="0">
                <a:solidFill>
                  <a:prstClr val="black"/>
                </a:solidFill>
                <a:latin typeface="Arial"/>
              </a:rPr>
              <a:t>Call:</a:t>
            </a:r>
            <a:r>
              <a:rPr lang="en-US" sz="1600" spc="-1" dirty="0">
                <a:solidFill>
                  <a:srgbClr val="FF0000"/>
                </a:solidFill>
                <a:latin typeface="Arial"/>
              </a:rPr>
              <a:t> </a:t>
            </a:r>
            <a:r>
              <a:rPr lang="en-US" sz="1600" spc="-1" dirty="0">
                <a:solidFill>
                  <a:srgbClr val="0070C0"/>
                </a:solidFill>
                <a:latin typeface="Arial"/>
              </a:rPr>
              <a:t>Horizon 2020 InfraEOSC-04 </a:t>
            </a:r>
          </a:p>
          <a:p>
            <a:pPr>
              <a:spcAft>
                <a:spcPts val="600"/>
              </a:spcAft>
            </a:pPr>
            <a:r>
              <a:rPr lang="en-US" sz="1600" spc="-1" dirty="0">
                <a:solidFill>
                  <a:srgbClr val="000000"/>
                </a:solidFill>
                <a:latin typeface="Arial"/>
              </a:rPr>
              <a:t>Partners: </a:t>
            </a:r>
            <a:r>
              <a:rPr lang="en-GB" sz="1600" dirty="0">
                <a:solidFill>
                  <a:srgbClr val="0070C0"/>
                </a:solidFill>
                <a:latin typeface="Arial"/>
              </a:rPr>
              <a:t>ESRF, ILL, XFEL.EU, ESS, CERIC-ERIC, ELI-DC, EGI</a:t>
            </a:r>
          </a:p>
          <a:p>
            <a:pPr>
              <a:spcAft>
                <a:spcPts val="600"/>
              </a:spcAft>
            </a:pPr>
            <a:r>
              <a:rPr lang="en-GB" sz="1600" dirty="0">
                <a:solidFill>
                  <a:prstClr val="black"/>
                </a:solidFill>
                <a:latin typeface="Arial"/>
              </a:rPr>
              <a:t>Description:</a:t>
            </a:r>
            <a:r>
              <a:rPr lang="en-GB" sz="1600" b="0" dirty="0">
                <a:solidFill>
                  <a:srgbClr val="0070C0"/>
                </a:solidFill>
                <a:latin typeface="Arial"/>
              </a:rPr>
              <a:t> </a:t>
            </a:r>
            <a:r>
              <a:rPr lang="en-GB" sz="1600" dirty="0">
                <a:solidFill>
                  <a:srgbClr val="0070C0"/>
                </a:solidFill>
                <a:latin typeface="Arial"/>
              </a:rPr>
              <a:t>cluster of ESFRI Photon and Neutron sources</a:t>
            </a:r>
          </a:p>
          <a:p>
            <a:pPr>
              <a:spcAft>
                <a:spcPts val="600"/>
              </a:spcAft>
            </a:pPr>
            <a:r>
              <a:rPr lang="en-GB" sz="1600" dirty="0">
                <a:solidFill>
                  <a:prstClr val="black"/>
                </a:solidFill>
                <a:latin typeface="Arial"/>
              </a:rPr>
              <a:t>Observers/non-funded: </a:t>
            </a:r>
            <a:r>
              <a:rPr lang="en-GB" sz="1600" dirty="0">
                <a:solidFill>
                  <a:srgbClr val="0070C0"/>
                </a:solidFill>
                <a:latin typeface="Arial"/>
              </a:rPr>
              <a:t> GÉANT, EUDAT, national </a:t>
            </a:r>
            <a:r>
              <a:rPr lang="en-GB" sz="1600" dirty="0" err="1">
                <a:solidFill>
                  <a:srgbClr val="0070C0"/>
                </a:solidFill>
                <a:latin typeface="Arial"/>
              </a:rPr>
              <a:t>Ris</a:t>
            </a:r>
            <a:endParaRPr lang="en-GB" sz="1600" dirty="0">
              <a:solidFill>
                <a:srgbClr val="0070C0"/>
              </a:solidFill>
              <a:latin typeface="Arial"/>
            </a:endParaRPr>
          </a:p>
          <a:p>
            <a:pPr>
              <a:spcAft>
                <a:spcPts val="600"/>
              </a:spcAft>
            </a:pPr>
            <a:r>
              <a:rPr lang="en-GB" sz="1600" dirty="0">
                <a:solidFill>
                  <a:schemeClr val="tx1"/>
                </a:solidFill>
                <a:latin typeface="Arial"/>
              </a:rPr>
              <a:t>Co-funded project</a:t>
            </a:r>
            <a:r>
              <a:rPr lang="en-GB" sz="1600" dirty="0">
                <a:solidFill>
                  <a:srgbClr val="0070C0"/>
                </a:solidFill>
                <a:latin typeface="Arial"/>
              </a:rPr>
              <a:t>: </a:t>
            </a:r>
            <a:r>
              <a:rPr lang="en-GB" sz="1600" dirty="0" err="1">
                <a:solidFill>
                  <a:srgbClr val="0070C0"/>
                </a:solidFill>
                <a:latin typeface="Arial"/>
              </a:rPr>
              <a:t>ExPaNDS</a:t>
            </a:r>
            <a:r>
              <a:rPr lang="en-GB" sz="1600" dirty="0">
                <a:solidFill>
                  <a:srgbClr val="0070C0"/>
                </a:solidFill>
                <a:latin typeface="Arial"/>
              </a:rPr>
              <a:t> (national RIs)</a:t>
            </a:r>
          </a:p>
          <a:p>
            <a:pPr>
              <a:spcBef>
                <a:spcPts val="0"/>
              </a:spcBef>
              <a:spcAft>
                <a:spcPts val="600"/>
              </a:spcAft>
              <a:buClr>
                <a:srgbClr val="000000"/>
              </a:buClr>
            </a:pPr>
            <a:r>
              <a:rPr lang="en-GB" sz="1600" dirty="0">
                <a:solidFill>
                  <a:prstClr val="black"/>
                </a:solidFill>
                <a:latin typeface="Arial"/>
              </a:rPr>
              <a:t>Linked 3</a:t>
            </a:r>
            <a:r>
              <a:rPr lang="en-GB" sz="1600" baseline="30000" dirty="0">
                <a:solidFill>
                  <a:prstClr val="black"/>
                </a:solidFill>
                <a:latin typeface="Arial"/>
              </a:rPr>
              <a:t>rd</a:t>
            </a:r>
            <a:r>
              <a:rPr lang="en-GB" sz="1600" dirty="0">
                <a:solidFill>
                  <a:prstClr val="black"/>
                </a:solidFill>
                <a:latin typeface="Arial"/>
              </a:rPr>
              <a:t> parties via EGI:  </a:t>
            </a:r>
            <a:r>
              <a:rPr lang="en-GB" sz="1600" dirty="0">
                <a:solidFill>
                  <a:srgbClr val="0070C0"/>
                </a:solidFill>
                <a:latin typeface="Arial"/>
              </a:rPr>
              <a:t>DESY, STFC, CESNET</a:t>
            </a:r>
          </a:p>
          <a:p>
            <a:pPr>
              <a:spcBef>
                <a:spcPts val="0"/>
              </a:spcBef>
              <a:spcAft>
                <a:spcPts val="600"/>
              </a:spcAft>
              <a:buClr>
                <a:srgbClr val="000000"/>
              </a:buClr>
            </a:pPr>
            <a:r>
              <a:rPr lang="en-US" sz="1600" spc="-1" dirty="0">
                <a:solidFill>
                  <a:srgbClr val="000000"/>
                </a:solidFill>
                <a:latin typeface="Arial"/>
              </a:rPr>
              <a:t>Status: </a:t>
            </a:r>
            <a:r>
              <a:rPr lang="en-US" sz="1600" spc="-1" dirty="0">
                <a:solidFill>
                  <a:srgbClr val="0070C0"/>
                </a:solidFill>
                <a:latin typeface="Arial"/>
              </a:rPr>
              <a:t>Started 1/12/2018</a:t>
            </a:r>
          </a:p>
          <a:p>
            <a:pPr>
              <a:spcBef>
                <a:spcPts val="0"/>
              </a:spcBef>
              <a:spcAft>
                <a:spcPts val="600"/>
              </a:spcAft>
              <a:buClr>
                <a:srgbClr val="000000"/>
              </a:buClr>
            </a:pPr>
            <a:r>
              <a:rPr lang="en-US" sz="1600" spc="-1" dirty="0" err="1">
                <a:solidFill>
                  <a:prstClr val="black"/>
                </a:solidFill>
                <a:latin typeface="Arial"/>
              </a:rPr>
              <a:t>Github</a:t>
            </a:r>
            <a:r>
              <a:rPr lang="en-US" sz="1600" spc="-1" dirty="0">
                <a:solidFill>
                  <a:srgbClr val="0070C0"/>
                </a:solidFill>
                <a:latin typeface="Arial"/>
              </a:rPr>
              <a:t>: https://github.com/panosc-eu </a:t>
            </a:r>
            <a:endParaRPr lang="en-US" sz="1600" b="0" spc="-1" dirty="0">
              <a:solidFill>
                <a:srgbClr val="0070C0"/>
              </a:solidFill>
              <a:latin typeface="Arial"/>
            </a:endParaRPr>
          </a:p>
          <a:p>
            <a:pPr>
              <a:spcBef>
                <a:spcPts val="0"/>
              </a:spcBef>
              <a:spcAft>
                <a:spcPts val="600"/>
              </a:spcAft>
              <a:buClr>
                <a:srgbClr val="000000"/>
              </a:buClr>
            </a:pPr>
            <a:r>
              <a:rPr lang="en-US" sz="1600" spc="-1" dirty="0">
                <a:solidFill>
                  <a:prstClr val="black"/>
                </a:solidFill>
                <a:latin typeface="Arial"/>
              </a:rPr>
              <a:t>Home page</a:t>
            </a:r>
            <a:r>
              <a:rPr lang="en-US" sz="1600" spc="-1" dirty="0">
                <a:solidFill>
                  <a:srgbClr val="0070C0"/>
                </a:solidFill>
                <a:latin typeface="Arial"/>
              </a:rPr>
              <a:t>: https://panosc.eu</a:t>
            </a:r>
          </a:p>
          <a:p>
            <a:pPr>
              <a:spcBef>
                <a:spcPts val="0"/>
              </a:spcBef>
              <a:spcAft>
                <a:spcPts val="600"/>
              </a:spcAft>
              <a:buClr>
                <a:srgbClr val="000000"/>
              </a:buClr>
            </a:pPr>
            <a:r>
              <a:rPr lang="en-US" sz="1600" spc="-1" dirty="0">
                <a:solidFill>
                  <a:prstClr val="black"/>
                </a:solidFill>
                <a:latin typeface="Arial"/>
              </a:rPr>
              <a:t>Twitter</a:t>
            </a:r>
            <a:r>
              <a:rPr lang="en-US" sz="1600" spc="-1" dirty="0">
                <a:solidFill>
                  <a:srgbClr val="0070C0"/>
                </a:solidFill>
                <a:latin typeface="Arial"/>
              </a:rPr>
              <a:t>: @</a:t>
            </a:r>
            <a:r>
              <a:rPr lang="en-US" sz="1600" spc="-1" dirty="0" err="1">
                <a:solidFill>
                  <a:srgbClr val="0070C0"/>
                </a:solidFill>
                <a:latin typeface="Arial"/>
              </a:rPr>
              <a:t>PaNOSC_eu</a:t>
            </a:r>
            <a:r>
              <a:rPr lang="en-US" sz="1600" spc="-1" dirty="0">
                <a:solidFill>
                  <a:srgbClr val="0070C0"/>
                </a:solidFill>
                <a:latin typeface="Arial"/>
              </a:rPr>
              <a:t> #PaNOSC </a:t>
            </a:r>
          </a:p>
          <a:p>
            <a:pPr>
              <a:spcBef>
                <a:spcPts val="0"/>
              </a:spcBef>
              <a:spcAft>
                <a:spcPts val="600"/>
              </a:spcAft>
              <a:buClr>
                <a:srgbClr val="000000"/>
              </a:buClr>
            </a:pPr>
            <a:r>
              <a:rPr lang="en-US" sz="1600" spc="-1" dirty="0">
                <a:solidFill>
                  <a:srgbClr val="000000"/>
                </a:solidFill>
                <a:latin typeface="Arial"/>
              </a:rPr>
              <a:t>Budget: </a:t>
            </a:r>
            <a:r>
              <a:rPr lang="en-US" sz="1600" spc="-1" dirty="0">
                <a:solidFill>
                  <a:srgbClr val="0070C0"/>
                </a:solidFill>
                <a:latin typeface="Arial"/>
              </a:rPr>
              <a:t>12 M€</a:t>
            </a:r>
          </a:p>
          <a:p>
            <a:pPr>
              <a:spcBef>
                <a:spcPts val="0"/>
              </a:spcBef>
              <a:spcAft>
                <a:spcPts val="600"/>
              </a:spcAft>
              <a:buClr>
                <a:srgbClr val="000000"/>
              </a:buClr>
            </a:pPr>
            <a:r>
              <a:rPr lang="en-US" sz="1600" spc="-1" dirty="0">
                <a:solidFill>
                  <a:prstClr val="black"/>
                </a:solidFill>
                <a:latin typeface="Arial"/>
              </a:rPr>
              <a:t>Coordinator:</a:t>
            </a:r>
            <a:r>
              <a:rPr lang="en-US" sz="1600" b="0" spc="-1" dirty="0">
                <a:solidFill>
                  <a:srgbClr val="0070C0"/>
                </a:solidFill>
                <a:latin typeface="Arial"/>
              </a:rPr>
              <a:t> </a:t>
            </a:r>
            <a:r>
              <a:rPr lang="en-US" sz="1600" spc="-1" dirty="0">
                <a:solidFill>
                  <a:srgbClr val="0070C0"/>
                </a:solidFill>
                <a:latin typeface="Arial"/>
              </a:rPr>
              <a:t>ESRF</a:t>
            </a:r>
          </a:p>
          <a:p>
            <a:pPr>
              <a:spcBef>
                <a:spcPts val="0"/>
              </a:spcBef>
              <a:spcAft>
                <a:spcPts val="600"/>
              </a:spcAft>
              <a:buClr>
                <a:srgbClr val="000000"/>
              </a:buClr>
            </a:pPr>
            <a:r>
              <a:rPr lang="en-US" sz="1600" spc="-1" dirty="0">
                <a:solidFill>
                  <a:srgbClr val="000000"/>
                </a:solidFill>
                <a:latin typeface="Arial"/>
              </a:rPr>
              <a:t>Started: </a:t>
            </a:r>
            <a:r>
              <a:rPr lang="en-US" sz="1600" spc="-1" dirty="0">
                <a:solidFill>
                  <a:srgbClr val="0070C0"/>
                </a:solidFill>
                <a:latin typeface="Arial"/>
              </a:rPr>
              <a:t>1/12/2018</a:t>
            </a:r>
          </a:p>
          <a:p>
            <a:pPr>
              <a:spcBef>
                <a:spcPts val="0"/>
              </a:spcBef>
              <a:spcAft>
                <a:spcPts val="600"/>
              </a:spcAft>
              <a:buClr>
                <a:srgbClr val="000000"/>
              </a:buClr>
            </a:pPr>
            <a:r>
              <a:rPr lang="en-US" sz="1600" spc="-1" dirty="0">
                <a:solidFill>
                  <a:srgbClr val="000000"/>
                </a:solidFill>
                <a:latin typeface="Arial"/>
              </a:rPr>
              <a:t>Ends:</a:t>
            </a:r>
            <a:r>
              <a:rPr lang="en-US" sz="1600" spc="-1" dirty="0">
                <a:solidFill>
                  <a:srgbClr val="0070C0"/>
                </a:solidFill>
                <a:latin typeface="Arial"/>
              </a:rPr>
              <a:t>     1/12/2022</a:t>
            </a:r>
          </a:p>
          <a:p>
            <a:pPr>
              <a:spcBef>
                <a:spcPts val="0"/>
              </a:spcBef>
              <a:spcAft>
                <a:spcPts val="600"/>
              </a:spcAft>
              <a:buClr>
                <a:srgbClr val="000000"/>
              </a:buClr>
            </a:pPr>
            <a:r>
              <a:rPr lang="en-US" sz="1600" spc="-1" dirty="0">
                <a:solidFill>
                  <a:srgbClr val="000000"/>
                </a:solidFill>
                <a:latin typeface="Arial"/>
              </a:rPr>
              <a:t>Duration: </a:t>
            </a:r>
            <a:r>
              <a:rPr lang="en-US" sz="1600" spc="-1" dirty="0">
                <a:solidFill>
                  <a:srgbClr val="0070C0"/>
                </a:solidFill>
                <a:latin typeface="Arial"/>
              </a:rPr>
              <a:t>4 years</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9376" y="5290227"/>
            <a:ext cx="1794624" cy="1555796"/>
          </a:xfrm>
          <a:prstGeom prst="rect">
            <a:avLst/>
          </a:prstGeom>
        </p:spPr>
      </p:pic>
      <p:pic>
        <p:nvPicPr>
          <p:cNvPr id="7" name="Picture 6">
            <a:extLst>
              <a:ext uri="{FF2B5EF4-FFF2-40B4-BE49-F238E27FC236}">
                <a16:creationId xmlns:a16="http://schemas.microsoft.com/office/drawing/2014/main" id="{D9014E93-5884-4D3B-89BD-DEC9018469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3684" y="4216920"/>
            <a:ext cx="1836423" cy="1865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1" y="228600"/>
            <a:ext cx="2590800" cy="1231106"/>
          </a:xfrm>
        </p:spPr>
        <p:txBody>
          <a:bodyPr/>
          <a:lstStyle/>
          <a:p>
            <a:pPr algn="l"/>
            <a:r>
              <a:rPr lang="en-US" sz="4000" dirty="0" err="1">
                <a:solidFill>
                  <a:srgbClr val="A34773"/>
                </a:solidFill>
              </a:rPr>
              <a:t>PaNOSC</a:t>
            </a:r>
            <a:br>
              <a:rPr lang="en-US" sz="4000" dirty="0">
                <a:solidFill>
                  <a:srgbClr val="A34773"/>
                </a:solidFill>
              </a:rPr>
            </a:br>
            <a:r>
              <a:rPr lang="en-US" sz="4000" dirty="0">
                <a:solidFill>
                  <a:srgbClr val="A34773"/>
                </a:solidFill>
              </a:rPr>
              <a:t>goals</a:t>
            </a:r>
          </a:p>
        </p:txBody>
      </p:sp>
      <p:sp>
        <p:nvSpPr>
          <p:cNvPr id="18" name="Rectangle 17"/>
          <p:cNvSpPr/>
          <p:nvPr/>
        </p:nvSpPr>
        <p:spPr>
          <a:xfrm>
            <a:off x="9144000" y="304800"/>
            <a:ext cx="2819400" cy="2062103"/>
          </a:xfrm>
          <a:prstGeom prst="rect">
            <a:avLst/>
          </a:prstGeom>
        </p:spPr>
        <p:txBody>
          <a:bodyPr wrap="square">
            <a:spAutoFit/>
          </a:bodyPr>
          <a:lstStyle/>
          <a:p>
            <a:r>
              <a:rPr lang="en-US" sz="1600" dirty="0" err="1">
                <a:latin typeface="Muli Regular"/>
                <a:cs typeface="Muli Regular"/>
              </a:rPr>
              <a:t>PaNOSC</a:t>
            </a:r>
            <a:r>
              <a:rPr lang="en-US" sz="1600" dirty="0">
                <a:latin typeface="Muli Regular"/>
                <a:cs typeface="Muli Regular"/>
              </a:rPr>
              <a:t> works closely with the </a:t>
            </a:r>
            <a:r>
              <a:rPr lang="en-US" sz="1600" dirty="0" err="1">
                <a:latin typeface="Muli Regular"/>
                <a:cs typeface="Muli Regular"/>
              </a:rPr>
              <a:t>PaN</a:t>
            </a:r>
            <a:r>
              <a:rPr lang="en-US" sz="1600" dirty="0">
                <a:latin typeface="Muli Regular"/>
                <a:cs typeface="Muli Regular"/>
              </a:rPr>
              <a:t> sources in Europe to develop common policies, strategies and solutions in the area of FAIR data policy, data management and data services, integrating them into the EOSC. </a:t>
            </a:r>
          </a:p>
        </p:txBody>
      </p:sp>
      <p:pic>
        <p:nvPicPr>
          <p:cNvPr id="14" name="Picture 13" descr="Schermata 2019-09-06 alle 16.5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0"/>
            <a:ext cx="5869097" cy="6858000"/>
          </a:xfrm>
          <a:prstGeom prst="rect">
            <a:avLst/>
          </a:prstGeom>
        </p:spPr>
      </p:pic>
      <p:sp>
        <p:nvSpPr>
          <p:cNvPr id="2" name="Oval 1">
            <a:extLst>
              <a:ext uri="{FF2B5EF4-FFF2-40B4-BE49-F238E27FC236}">
                <a16:creationId xmlns:a16="http://schemas.microsoft.com/office/drawing/2014/main" id="{C7067646-67A2-499A-A55A-BE76BCAAB8A2}"/>
              </a:ext>
            </a:extLst>
          </p:cNvPr>
          <p:cNvSpPr/>
          <p:nvPr/>
        </p:nvSpPr>
        <p:spPr>
          <a:xfrm>
            <a:off x="2667000" y="3429000"/>
            <a:ext cx="2133600" cy="2133600"/>
          </a:xfrm>
          <a:prstGeom prst="ellipse">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0" name="Oval 19">
            <a:extLst>
              <a:ext uri="{FF2B5EF4-FFF2-40B4-BE49-F238E27FC236}">
                <a16:creationId xmlns:a16="http://schemas.microsoft.com/office/drawing/2014/main" id="{457BD1C7-26D7-44B7-8BC3-CF8112FEFFDD}"/>
              </a:ext>
            </a:extLst>
          </p:cNvPr>
          <p:cNvSpPr/>
          <p:nvPr/>
        </p:nvSpPr>
        <p:spPr>
          <a:xfrm>
            <a:off x="5428564" y="4953000"/>
            <a:ext cx="2133600" cy="2133600"/>
          </a:xfrm>
          <a:prstGeom prst="ellipse">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1" name="Oval 20">
            <a:extLst>
              <a:ext uri="{FF2B5EF4-FFF2-40B4-BE49-F238E27FC236}">
                <a16:creationId xmlns:a16="http://schemas.microsoft.com/office/drawing/2014/main" id="{D83A5A92-76E7-4AA1-8A35-7CBFE29B84ED}"/>
              </a:ext>
            </a:extLst>
          </p:cNvPr>
          <p:cNvSpPr/>
          <p:nvPr/>
        </p:nvSpPr>
        <p:spPr>
          <a:xfrm>
            <a:off x="6190564" y="3371514"/>
            <a:ext cx="2133600" cy="2133600"/>
          </a:xfrm>
          <a:prstGeom prst="ellipse">
            <a:avLst/>
          </a:prstGeom>
          <a:noFill/>
          <a:ln w="762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nvGrpSpPr>
          <p:cNvPr id="22" name="Group 21">
            <a:extLst>
              <a:ext uri="{FF2B5EF4-FFF2-40B4-BE49-F238E27FC236}">
                <a16:creationId xmlns:a16="http://schemas.microsoft.com/office/drawing/2014/main" id="{578A3E12-B121-409D-853B-87FA4C93D82B}"/>
              </a:ext>
            </a:extLst>
          </p:cNvPr>
          <p:cNvGrpSpPr/>
          <p:nvPr/>
        </p:nvGrpSpPr>
        <p:grpSpPr>
          <a:xfrm>
            <a:off x="1681163" y="6436360"/>
            <a:ext cx="7691437" cy="345440"/>
            <a:chOff x="1681163" y="6228257"/>
            <a:chExt cx="7691437" cy="345440"/>
          </a:xfrm>
        </p:grpSpPr>
        <p:sp>
          <p:nvSpPr>
            <p:cNvPr id="23" name="object 17">
              <a:extLst>
                <a:ext uri="{FF2B5EF4-FFF2-40B4-BE49-F238E27FC236}">
                  <a16:creationId xmlns:a16="http://schemas.microsoft.com/office/drawing/2014/main" id="{91003FA8-9484-4557-ABF9-C6F3B57C8DC5}"/>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4" name="Gruppo 49">
              <a:extLst>
                <a:ext uri="{FF2B5EF4-FFF2-40B4-BE49-F238E27FC236}">
                  <a16:creationId xmlns:a16="http://schemas.microsoft.com/office/drawing/2014/main" id="{4B0942D1-F198-48C2-BB78-F5AC22FCE930}"/>
                </a:ext>
              </a:extLst>
            </p:cNvPr>
            <p:cNvGrpSpPr/>
            <p:nvPr/>
          </p:nvGrpSpPr>
          <p:grpSpPr>
            <a:xfrm>
              <a:off x="1681163" y="6228257"/>
              <a:ext cx="486409" cy="345440"/>
              <a:chOff x="995362" y="6228257"/>
              <a:chExt cx="486409" cy="345440"/>
            </a:xfrm>
          </p:grpSpPr>
          <p:sp>
            <p:nvSpPr>
              <p:cNvPr id="25" name="object 18">
                <a:extLst>
                  <a:ext uri="{FF2B5EF4-FFF2-40B4-BE49-F238E27FC236}">
                    <a16:creationId xmlns:a16="http://schemas.microsoft.com/office/drawing/2014/main" id="{697A2C32-9158-4150-84BD-C134D828198F}"/>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6" name="object 19">
                <a:extLst>
                  <a:ext uri="{FF2B5EF4-FFF2-40B4-BE49-F238E27FC236}">
                    <a16:creationId xmlns:a16="http://schemas.microsoft.com/office/drawing/2014/main" id="{A4ED4FF7-2DC9-48F8-A17A-DB7B50162726}"/>
                  </a:ext>
                </a:extLst>
              </p:cNvPr>
              <p:cNvSpPr/>
              <p:nvPr/>
            </p:nvSpPr>
            <p:spPr>
              <a:xfrm>
                <a:off x="1097493" y="6259376"/>
                <a:ext cx="86594" cy="85239"/>
              </a:xfrm>
              <a:prstGeom prst="rect">
                <a:avLst/>
              </a:prstGeom>
              <a:blipFill>
                <a:blip r:embed="rId3" cstate="print"/>
                <a:stretch>
                  <a:fillRect/>
                </a:stretch>
              </a:blipFill>
            </p:spPr>
            <p:txBody>
              <a:bodyPr wrap="square" lIns="0" tIns="0" rIns="0" bIns="0" rtlCol="0"/>
              <a:lstStyle/>
              <a:p>
                <a:endParaRPr/>
              </a:p>
            </p:txBody>
          </p:sp>
          <p:sp>
            <p:nvSpPr>
              <p:cNvPr id="27" name="object 20">
                <a:extLst>
                  <a:ext uri="{FF2B5EF4-FFF2-40B4-BE49-F238E27FC236}">
                    <a16:creationId xmlns:a16="http://schemas.microsoft.com/office/drawing/2014/main" id="{67D70946-1AFC-4916-B957-C6B1C9D87C0D}"/>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28" name="object 21">
                <a:extLst>
                  <a:ext uri="{FF2B5EF4-FFF2-40B4-BE49-F238E27FC236}">
                    <a16:creationId xmlns:a16="http://schemas.microsoft.com/office/drawing/2014/main" id="{542344FB-41CA-404F-AA18-0DD8226BA809}"/>
                  </a:ext>
                </a:extLst>
              </p:cNvPr>
              <p:cNvSpPr/>
              <p:nvPr/>
            </p:nvSpPr>
            <p:spPr>
              <a:xfrm>
                <a:off x="1290485" y="6259376"/>
                <a:ext cx="86715" cy="85239"/>
              </a:xfrm>
              <a:prstGeom prst="rect">
                <a:avLst/>
              </a:prstGeom>
              <a:blipFill>
                <a:blip r:embed="rId4" cstate="print"/>
                <a:stretch>
                  <a:fillRect/>
                </a:stretch>
              </a:blipFill>
            </p:spPr>
            <p:txBody>
              <a:bodyPr wrap="square" lIns="0" tIns="0" rIns="0" bIns="0" rtlCol="0"/>
              <a:lstStyle/>
              <a:p>
                <a:endParaRPr/>
              </a:p>
            </p:txBody>
          </p:sp>
          <p:sp>
            <p:nvSpPr>
              <p:cNvPr id="29" name="object 22">
                <a:extLst>
                  <a:ext uri="{FF2B5EF4-FFF2-40B4-BE49-F238E27FC236}">
                    <a16:creationId xmlns:a16="http://schemas.microsoft.com/office/drawing/2014/main" id="{C6D17A1B-1145-4359-B673-6CBBAC441295}"/>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0" name="object 23">
                <a:extLst>
                  <a:ext uri="{FF2B5EF4-FFF2-40B4-BE49-F238E27FC236}">
                    <a16:creationId xmlns:a16="http://schemas.microsoft.com/office/drawing/2014/main" id="{94B7A8E1-7C49-4D27-8C61-362B345AD193}"/>
                  </a:ext>
                </a:extLst>
              </p:cNvPr>
              <p:cNvSpPr/>
              <p:nvPr/>
            </p:nvSpPr>
            <p:spPr>
              <a:xfrm>
                <a:off x="1290485" y="6453160"/>
                <a:ext cx="86601" cy="85237"/>
              </a:xfrm>
              <a:prstGeom prst="rect">
                <a:avLst/>
              </a:prstGeom>
              <a:blipFill>
                <a:blip r:embed="rId5" cstate="print"/>
                <a:stretch>
                  <a:fillRect/>
                </a:stretch>
              </a:blipFill>
            </p:spPr>
            <p:txBody>
              <a:bodyPr wrap="square" lIns="0" tIns="0" rIns="0" bIns="0" rtlCol="0"/>
              <a:lstStyle/>
              <a:p>
                <a:endParaRPr/>
              </a:p>
            </p:txBody>
          </p:sp>
          <p:sp>
            <p:nvSpPr>
              <p:cNvPr id="31" name="object 24">
                <a:extLst>
                  <a:ext uri="{FF2B5EF4-FFF2-40B4-BE49-F238E27FC236}">
                    <a16:creationId xmlns:a16="http://schemas.microsoft.com/office/drawing/2014/main" id="{93E43FB3-5A63-4E95-8959-F145F7A3BC3B}"/>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2" name="object 25">
                <a:extLst>
                  <a:ext uri="{FF2B5EF4-FFF2-40B4-BE49-F238E27FC236}">
                    <a16:creationId xmlns:a16="http://schemas.microsoft.com/office/drawing/2014/main" id="{C790A83F-55F1-451C-996F-0D4BA36347F5}"/>
                  </a:ext>
                </a:extLst>
              </p:cNvPr>
              <p:cNvSpPr/>
              <p:nvPr/>
            </p:nvSpPr>
            <p:spPr>
              <a:xfrm>
                <a:off x="1097382" y="6453161"/>
                <a:ext cx="86705" cy="85236"/>
              </a:xfrm>
              <a:prstGeom prst="rect">
                <a:avLst/>
              </a:prstGeom>
              <a:blipFill>
                <a:blip r:embed="rId6" cstate="print"/>
                <a:stretch>
                  <a:fillRect/>
                </a:stretch>
              </a:blipFill>
            </p:spPr>
            <p:txBody>
              <a:bodyPr wrap="square" lIns="0" tIns="0" rIns="0" bIns="0" rtlCol="0"/>
              <a:lstStyle/>
              <a:p>
                <a:endParaRPr/>
              </a:p>
            </p:txBody>
          </p:sp>
          <p:sp>
            <p:nvSpPr>
              <p:cNvPr id="33" name="object 26">
                <a:extLst>
                  <a:ext uri="{FF2B5EF4-FFF2-40B4-BE49-F238E27FC236}">
                    <a16:creationId xmlns:a16="http://schemas.microsoft.com/office/drawing/2014/main" id="{A1FA688F-4438-4731-98F6-7E19D410EF9D}"/>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pic>
        <p:nvPicPr>
          <p:cNvPr id="34" name="Picture 33">
            <a:extLst>
              <a:ext uri="{FF2B5EF4-FFF2-40B4-BE49-F238E27FC236}">
                <a16:creationId xmlns:a16="http://schemas.microsoft.com/office/drawing/2014/main" id="{D649BD87-4C13-4F24-A79D-26F5D59308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60872" y="2404417"/>
            <a:ext cx="1794624" cy="1555796"/>
          </a:xfrm>
          <a:prstGeom prst="rect">
            <a:avLst/>
          </a:prstGeom>
        </p:spPr>
      </p:pic>
    </p:spTree>
    <p:extLst>
      <p:ext uri="{BB962C8B-B14F-4D97-AF65-F5344CB8AC3E}">
        <p14:creationId xmlns:p14="http://schemas.microsoft.com/office/powerpoint/2010/main" val="78743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509" y="152400"/>
            <a:ext cx="11679432" cy="1231106"/>
          </a:xfrm>
        </p:spPr>
        <p:txBody>
          <a:bodyPr/>
          <a:lstStyle/>
          <a:p>
            <a:r>
              <a:rPr lang="en-US" sz="4000" dirty="0" err="1">
                <a:solidFill>
                  <a:srgbClr val="A34773"/>
                </a:solidFill>
              </a:rPr>
              <a:t>PaNOSC</a:t>
            </a:r>
            <a:r>
              <a:rPr lang="en-US" sz="4000" dirty="0">
                <a:solidFill>
                  <a:srgbClr val="A34773"/>
                </a:solidFill>
              </a:rPr>
              <a:t> = data policy + management + analysis</a:t>
            </a:r>
            <a:br>
              <a:rPr lang="en-US" sz="4000" dirty="0">
                <a:solidFill>
                  <a:srgbClr val="A34773"/>
                </a:solidFill>
              </a:rPr>
            </a:br>
            <a:r>
              <a:rPr lang="en-US" sz="4000" dirty="0">
                <a:solidFill>
                  <a:srgbClr val="A34773"/>
                </a:solidFill>
              </a:rPr>
              <a:t>                   + simulation + training</a:t>
            </a:r>
          </a:p>
        </p:txBody>
      </p:sp>
      <p:sp>
        <p:nvSpPr>
          <p:cNvPr id="3" name="Flowchart: Data 2"/>
          <p:cNvSpPr/>
          <p:nvPr/>
        </p:nvSpPr>
        <p:spPr>
          <a:xfrm>
            <a:off x="357845" y="2183043"/>
            <a:ext cx="1981200" cy="3124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FAIR</a:t>
            </a:r>
            <a:br>
              <a:rPr lang="en-US" sz="2000" b="1" dirty="0"/>
            </a:br>
            <a:endParaRPr lang="en-US" sz="2000" b="1" dirty="0"/>
          </a:p>
          <a:p>
            <a:pPr algn="ctr"/>
            <a:r>
              <a:rPr lang="en-US" sz="2000" b="1" dirty="0"/>
              <a:t>Data Policy</a:t>
            </a:r>
            <a:br>
              <a:rPr lang="en-US" sz="2000" b="1" dirty="0"/>
            </a:br>
            <a:endParaRPr lang="en-US" sz="2000" b="1" dirty="0"/>
          </a:p>
          <a:p>
            <a:pPr algn="ctr"/>
            <a:r>
              <a:rPr lang="en-US" sz="2000" b="1" dirty="0"/>
              <a:t>DMP</a:t>
            </a:r>
            <a:br>
              <a:rPr lang="en-US" sz="2000" b="1" dirty="0"/>
            </a:br>
            <a:endParaRPr lang="en-US" sz="2000" b="1" dirty="0"/>
          </a:p>
          <a:p>
            <a:pPr algn="ctr"/>
            <a:r>
              <a:rPr lang="en-US" sz="2000" b="1" dirty="0"/>
              <a:t>Certify</a:t>
            </a:r>
          </a:p>
          <a:p>
            <a:pPr algn="ctr"/>
            <a:endParaRPr lang="en-US" sz="2000" b="1" dirty="0"/>
          </a:p>
          <a:p>
            <a:pPr algn="ctr"/>
            <a:r>
              <a:rPr lang="en-US" sz="2000" b="1" dirty="0"/>
              <a:t>Storage</a:t>
            </a:r>
          </a:p>
        </p:txBody>
      </p:sp>
      <p:sp>
        <p:nvSpPr>
          <p:cNvPr id="15" name="Flowchart: Data 14"/>
          <p:cNvSpPr/>
          <p:nvPr/>
        </p:nvSpPr>
        <p:spPr>
          <a:xfrm>
            <a:off x="2788475" y="2183043"/>
            <a:ext cx="2037357" cy="3124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FAIR</a:t>
            </a:r>
          </a:p>
          <a:p>
            <a:pPr algn="ctr"/>
            <a:endParaRPr lang="en-US" sz="2000" b="1" dirty="0"/>
          </a:p>
          <a:p>
            <a:pPr algn="ctr"/>
            <a:r>
              <a:rPr lang="en-US" sz="2000" b="1" dirty="0"/>
              <a:t>Metadata </a:t>
            </a:r>
            <a:r>
              <a:rPr lang="en-US" sz="2000" b="1" dirty="0" err="1"/>
              <a:t>elogbook</a:t>
            </a:r>
            <a:endParaRPr lang="en-US" sz="2000" b="1" dirty="0"/>
          </a:p>
          <a:p>
            <a:pPr algn="ctr"/>
            <a:endParaRPr lang="en-US" sz="2000" b="1" dirty="0"/>
          </a:p>
          <a:p>
            <a:pPr algn="ctr"/>
            <a:r>
              <a:rPr lang="en-US" sz="2000" b="1" dirty="0"/>
              <a:t>Data Format</a:t>
            </a:r>
          </a:p>
          <a:p>
            <a:pPr algn="ctr"/>
            <a:endParaRPr lang="en-US" sz="2000" b="1" dirty="0"/>
          </a:p>
          <a:p>
            <a:pPr algn="ctr"/>
            <a:r>
              <a:rPr lang="en-US" sz="2000" b="1" dirty="0"/>
              <a:t>Data</a:t>
            </a:r>
          </a:p>
          <a:p>
            <a:pPr algn="ctr"/>
            <a:r>
              <a:rPr lang="en-US" sz="2000" b="1" dirty="0"/>
              <a:t>Portal</a:t>
            </a:r>
          </a:p>
        </p:txBody>
      </p:sp>
      <p:sp>
        <p:nvSpPr>
          <p:cNvPr id="17" name="Flowchart: Data 16"/>
          <p:cNvSpPr/>
          <p:nvPr/>
        </p:nvSpPr>
        <p:spPr>
          <a:xfrm>
            <a:off x="5174298" y="2199455"/>
            <a:ext cx="2091469" cy="3124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Analysis Portal</a:t>
            </a:r>
          </a:p>
          <a:p>
            <a:pPr algn="ctr"/>
            <a:endParaRPr lang="en-US" b="1" dirty="0"/>
          </a:p>
          <a:p>
            <a:pPr algn="ctr"/>
            <a:r>
              <a:rPr lang="en-US" b="1" dirty="0" err="1"/>
              <a:t>Jupyter</a:t>
            </a:r>
            <a:r>
              <a:rPr lang="en-US" b="1" dirty="0"/>
              <a:t> notebooks</a:t>
            </a:r>
          </a:p>
          <a:p>
            <a:pPr algn="ctr"/>
            <a:endParaRPr lang="en-US" b="1" dirty="0"/>
          </a:p>
          <a:p>
            <a:pPr algn="ctr"/>
            <a:r>
              <a:rPr lang="en-US" b="1" dirty="0"/>
              <a:t>Compute resources</a:t>
            </a:r>
          </a:p>
          <a:p>
            <a:pPr algn="ctr"/>
            <a:endParaRPr lang="en-US" b="1" dirty="0"/>
          </a:p>
          <a:p>
            <a:pPr algn="ctr"/>
            <a:r>
              <a:rPr lang="en-US" b="1" dirty="0"/>
              <a:t>Algorithms</a:t>
            </a:r>
          </a:p>
        </p:txBody>
      </p:sp>
      <p:sp>
        <p:nvSpPr>
          <p:cNvPr id="18" name="Flowchart: Data 17"/>
          <p:cNvSpPr/>
          <p:nvPr/>
        </p:nvSpPr>
        <p:spPr>
          <a:xfrm>
            <a:off x="7539020" y="2221729"/>
            <a:ext cx="2112638" cy="3124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Algorithms</a:t>
            </a:r>
          </a:p>
          <a:p>
            <a:pPr algn="ctr"/>
            <a:endParaRPr lang="en-US" b="1" dirty="0"/>
          </a:p>
          <a:p>
            <a:pPr algn="ctr"/>
            <a:r>
              <a:rPr lang="en-US" b="1" dirty="0" err="1"/>
              <a:t>Jupyter</a:t>
            </a:r>
            <a:endParaRPr lang="en-US" b="1" dirty="0"/>
          </a:p>
          <a:p>
            <a:pPr algn="ctr"/>
            <a:r>
              <a:rPr lang="en-US" b="1" dirty="0"/>
              <a:t>Notebooks</a:t>
            </a:r>
          </a:p>
          <a:p>
            <a:pPr algn="ctr"/>
            <a:endParaRPr lang="en-US" b="1" dirty="0"/>
          </a:p>
          <a:p>
            <a:pPr algn="ctr"/>
            <a:r>
              <a:rPr lang="en-US" b="1" dirty="0"/>
              <a:t>Compute resources</a:t>
            </a:r>
          </a:p>
          <a:p>
            <a:pPr algn="ctr"/>
            <a:endParaRPr lang="en-US" b="1" dirty="0"/>
          </a:p>
        </p:txBody>
      </p:sp>
      <p:sp>
        <p:nvSpPr>
          <p:cNvPr id="19" name="Rectangle 18"/>
          <p:cNvSpPr/>
          <p:nvPr/>
        </p:nvSpPr>
        <p:spPr>
          <a:xfrm>
            <a:off x="127272" y="5277932"/>
            <a:ext cx="2074607" cy="584775"/>
          </a:xfrm>
          <a:prstGeom prst="rect">
            <a:avLst/>
          </a:prstGeom>
        </p:spPr>
        <p:txBody>
          <a:bodyPr wrap="none">
            <a:spAutoFit/>
          </a:bodyPr>
          <a:lstStyle/>
          <a:p>
            <a:r>
              <a:rPr lang="en-US" sz="3200" b="1" dirty="0">
                <a:solidFill>
                  <a:srgbClr val="A34773"/>
                </a:solidFill>
              </a:rPr>
              <a:t>Data Policy</a:t>
            </a:r>
          </a:p>
        </p:txBody>
      </p:sp>
      <p:sp>
        <p:nvSpPr>
          <p:cNvPr id="20" name="Rectangle 19"/>
          <p:cNvSpPr/>
          <p:nvPr/>
        </p:nvSpPr>
        <p:spPr>
          <a:xfrm>
            <a:off x="2643086" y="5277933"/>
            <a:ext cx="1846724" cy="584775"/>
          </a:xfrm>
          <a:prstGeom prst="rect">
            <a:avLst/>
          </a:prstGeom>
        </p:spPr>
        <p:txBody>
          <a:bodyPr wrap="none">
            <a:spAutoFit/>
          </a:bodyPr>
          <a:lstStyle/>
          <a:p>
            <a:r>
              <a:rPr lang="en-US" sz="3200" b="1" dirty="0">
                <a:solidFill>
                  <a:srgbClr val="A34773"/>
                </a:solidFill>
              </a:rPr>
              <a:t>Metadata</a:t>
            </a:r>
          </a:p>
        </p:txBody>
      </p:sp>
      <p:sp>
        <p:nvSpPr>
          <p:cNvPr id="21" name="Rectangle 20"/>
          <p:cNvSpPr/>
          <p:nvPr/>
        </p:nvSpPr>
        <p:spPr>
          <a:xfrm>
            <a:off x="5139245" y="5277934"/>
            <a:ext cx="1575047" cy="584775"/>
          </a:xfrm>
          <a:prstGeom prst="rect">
            <a:avLst/>
          </a:prstGeom>
        </p:spPr>
        <p:txBody>
          <a:bodyPr wrap="none">
            <a:spAutoFit/>
          </a:bodyPr>
          <a:lstStyle/>
          <a:p>
            <a:r>
              <a:rPr lang="en-US" sz="3200" b="1" dirty="0">
                <a:solidFill>
                  <a:srgbClr val="A34773"/>
                </a:solidFill>
              </a:rPr>
              <a:t>Analysis</a:t>
            </a:r>
          </a:p>
        </p:txBody>
      </p:sp>
      <p:sp>
        <p:nvSpPr>
          <p:cNvPr id="22" name="Rectangle 21"/>
          <p:cNvSpPr/>
          <p:nvPr/>
        </p:nvSpPr>
        <p:spPr>
          <a:xfrm>
            <a:off x="7300889" y="5282625"/>
            <a:ext cx="2016321" cy="584775"/>
          </a:xfrm>
          <a:prstGeom prst="rect">
            <a:avLst/>
          </a:prstGeom>
        </p:spPr>
        <p:txBody>
          <a:bodyPr wrap="none">
            <a:spAutoFit/>
          </a:bodyPr>
          <a:lstStyle/>
          <a:p>
            <a:r>
              <a:rPr lang="en-US" sz="3200" b="1" dirty="0">
                <a:solidFill>
                  <a:srgbClr val="A34773"/>
                </a:solidFill>
              </a:rPr>
              <a:t>Simulation</a:t>
            </a:r>
          </a:p>
        </p:txBody>
      </p:sp>
      <p:sp>
        <p:nvSpPr>
          <p:cNvPr id="23" name="Flowchart: Data 22"/>
          <p:cNvSpPr/>
          <p:nvPr/>
        </p:nvSpPr>
        <p:spPr>
          <a:xfrm>
            <a:off x="9903741" y="2190077"/>
            <a:ext cx="1981200" cy="3124200"/>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e-training platform</a:t>
            </a:r>
          </a:p>
          <a:p>
            <a:pPr algn="ctr"/>
            <a:endParaRPr lang="en-US" b="1" dirty="0"/>
          </a:p>
          <a:p>
            <a:pPr algn="ctr"/>
            <a:r>
              <a:rPr lang="en-US" b="1" dirty="0"/>
              <a:t>Training material</a:t>
            </a:r>
          </a:p>
          <a:p>
            <a:pPr algn="ctr"/>
            <a:endParaRPr lang="en-US" b="1" dirty="0"/>
          </a:p>
          <a:p>
            <a:pPr algn="ctr"/>
            <a:r>
              <a:rPr lang="en-US" b="1" dirty="0"/>
              <a:t>Workshop</a:t>
            </a:r>
          </a:p>
          <a:p>
            <a:pPr algn="ctr"/>
            <a:endParaRPr lang="en-US" b="1" dirty="0"/>
          </a:p>
          <a:p>
            <a:pPr algn="ctr"/>
            <a:r>
              <a:rPr lang="en-US" b="1" dirty="0"/>
              <a:t>Code camps</a:t>
            </a:r>
          </a:p>
        </p:txBody>
      </p:sp>
      <p:sp>
        <p:nvSpPr>
          <p:cNvPr id="25" name="Rectangle 24"/>
          <p:cNvSpPr/>
          <p:nvPr/>
        </p:nvSpPr>
        <p:spPr>
          <a:xfrm>
            <a:off x="9868686" y="5241803"/>
            <a:ext cx="1541191" cy="584775"/>
          </a:xfrm>
          <a:prstGeom prst="rect">
            <a:avLst/>
          </a:prstGeom>
        </p:spPr>
        <p:txBody>
          <a:bodyPr wrap="none">
            <a:spAutoFit/>
          </a:bodyPr>
          <a:lstStyle/>
          <a:p>
            <a:r>
              <a:rPr lang="en-US" sz="3200" b="1" dirty="0">
                <a:solidFill>
                  <a:srgbClr val="A34773"/>
                </a:solidFill>
              </a:rPr>
              <a:t>Training</a:t>
            </a:r>
          </a:p>
        </p:txBody>
      </p:sp>
      <p:sp>
        <p:nvSpPr>
          <p:cNvPr id="4" name="Rectangle 3"/>
          <p:cNvSpPr/>
          <p:nvPr/>
        </p:nvSpPr>
        <p:spPr>
          <a:xfrm>
            <a:off x="2381553" y="5870255"/>
            <a:ext cx="8103500" cy="646331"/>
          </a:xfrm>
          <a:prstGeom prst="rect">
            <a:avLst/>
          </a:prstGeom>
        </p:spPr>
        <p:txBody>
          <a:bodyPr wrap="none">
            <a:spAutoFit/>
          </a:bodyPr>
          <a:lstStyle/>
          <a:p>
            <a:r>
              <a:rPr lang="en-GB" sz="3600" b="1" dirty="0">
                <a:solidFill>
                  <a:srgbClr val="FF0000"/>
                </a:solidFill>
              </a:rPr>
              <a:t>All the above services depend on RDM … </a:t>
            </a:r>
            <a:endParaRPr lang="en-US" sz="3600" dirty="0">
              <a:solidFill>
                <a:srgbClr val="FF0000"/>
              </a:solidFill>
            </a:endParaRPr>
          </a:p>
        </p:txBody>
      </p:sp>
      <p:sp>
        <p:nvSpPr>
          <p:cNvPr id="5" name="Rectangle 4">
            <a:extLst>
              <a:ext uri="{FF2B5EF4-FFF2-40B4-BE49-F238E27FC236}">
                <a16:creationId xmlns:a16="http://schemas.microsoft.com/office/drawing/2014/main" id="{9E4ECFE7-EDE2-437F-BE79-43576FFA11A9}"/>
              </a:ext>
            </a:extLst>
          </p:cNvPr>
          <p:cNvSpPr/>
          <p:nvPr/>
        </p:nvSpPr>
        <p:spPr>
          <a:xfrm>
            <a:off x="1198326" y="1813711"/>
            <a:ext cx="635110" cy="369332"/>
          </a:xfrm>
          <a:prstGeom prst="rect">
            <a:avLst/>
          </a:prstGeom>
        </p:spPr>
        <p:txBody>
          <a:bodyPr wrap="none">
            <a:spAutoFit/>
          </a:bodyPr>
          <a:lstStyle/>
          <a:p>
            <a:r>
              <a:rPr lang="en-US" b="1" dirty="0">
                <a:solidFill>
                  <a:srgbClr val="A34773"/>
                </a:solidFill>
              </a:rPr>
              <a:t>WP2</a:t>
            </a:r>
            <a:endParaRPr lang="en-GB" dirty="0"/>
          </a:p>
        </p:txBody>
      </p:sp>
      <p:sp>
        <p:nvSpPr>
          <p:cNvPr id="16" name="Rectangle 15">
            <a:extLst>
              <a:ext uri="{FF2B5EF4-FFF2-40B4-BE49-F238E27FC236}">
                <a16:creationId xmlns:a16="http://schemas.microsoft.com/office/drawing/2014/main" id="{1D6D5AC8-FE20-4882-B338-5F41A70F1049}"/>
              </a:ext>
            </a:extLst>
          </p:cNvPr>
          <p:cNvSpPr/>
          <p:nvPr/>
        </p:nvSpPr>
        <p:spPr>
          <a:xfrm>
            <a:off x="3737280" y="1813711"/>
            <a:ext cx="635110" cy="369332"/>
          </a:xfrm>
          <a:prstGeom prst="rect">
            <a:avLst/>
          </a:prstGeom>
        </p:spPr>
        <p:txBody>
          <a:bodyPr wrap="none">
            <a:spAutoFit/>
          </a:bodyPr>
          <a:lstStyle/>
          <a:p>
            <a:r>
              <a:rPr lang="en-US" b="1" dirty="0">
                <a:solidFill>
                  <a:srgbClr val="A34773"/>
                </a:solidFill>
              </a:rPr>
              <a:t>WP3</a:t>
            </a:r>
            <a:endParaRPr lang="en-GB" dirty="0"/>
          </a:p>
        </p:txBody>
      </p:sp>
      <p:sp>
        <p:nvSpPr>
          <p:cNvPr id="24" name="Rectangle 23">
            <a:extLst>
              <a:ext uri="{FF2B5EF4-FFF2-40B4-BE49-F238E27FC236}">
                <a16:creationId xmlns:a16="http://schemas.microsoft.com/office/drawing/2014/main" id="{C56F4999-234A-4A8A-92EF-9B0DA3E8678D}"/>
              </a:ext>
            </a:extLst>
          </p:cNvPr>
          <p:cNvSpPr/>
          <p:nvPr/>
        </p:nvSpPr>
        <p:spPr>
          <a:xfrm>
            <a:off x="6096000" y="1839601"/>
            <a:ext cx="635110" cy="369332"/>
          </a:xfrm>
          <a:prstGeom prst="rect">
            <a:avLst/>
          </a:prstGeom>
        </p:spPr>
        <p:txBody>
          <a:bodyPr wrap="none">
            <a:spAutoFit/>
          </a:bodyPr>
          <a:lstStyle/>
          <a:p>
            <a:r>
              <a:rPr lang="en-US" b="1" dirty="0">
                <a:solidFill>
                  <a:srgbClr val="A34773"/>
                </a:solidFill>
              </a:rPr>
              <a:t>WP4</a:t>
            </a:r>
            <a:endParaRPr lang="en-GB" dirty="0"/>
          </a:p>
        </p:txBody>
      </p:sp>
      <p:sp>
        <p:nvSpPr>
          <p:cNvPr id="26" name="Rectangle 25">
            <a:extLst>
              <a:ext uri="{FF2B5EF4-FFF2-40B4-BE49-F238E27FC236}">
                <a16:creationId xmlns:a16="http://schemas.microsoft.com/office/drawing/2014/main" id="{866089AF-3DA9-49B3-B8F8-6171E0A92E5F}"/>
              </a:ext>
            </a:extLst>
          </p:cNvPr>
          <p:cNvSpPr/>
          <p:nvPr/>
        </p:nvSpPr>
        <p:spPr>
          <a:xfrm>
            <a:off x="8445053" y="1839601"/>
            <a:ext cx="635110" cy="369332"/>
          </a:xfrm>
          <a:prstGeom prst="rect">
            <a:avLst/>
          </a:prstGeom>
        </p:spPr>
        <p:txBody>
          <a:bodyPr wrap="none">
            <a:spAutoFit/>
          </a:bodyPr>
          <a:lstStyle/>
          <a:p>
            <a:r>
              <a:rPr lang="en-US" b="1" dirty="0">
                <a:solidFill>
                  <a:srgbClr val="A34773"/>
                </a:solidFill>
              </a:rPr>
              <a:t>WP5</a:t>
            </a:r>
            <a:endParaRPr lang="en-GB" dirty="0"/>
          </a:p>
        </p:txBody>
      </p:sp>
      <p:sp>
        <p:nvSpPr>
          <p:cNvPr id="27" name="Rectangle 26">
            <a:extLst>
              <a:ext uri="{FF2B5EF4-FFF2-40B4-BE49-F238E27FC236}">
                <a16:creationId xmlns:a16="http://schemas.microsoft.com/office/drawing/2014/main" id="{3D7F415F-4565-4168-8E45-BBC446FB3750}"/>
              </a:ext>
            </a:extLst>
          </p:cNvPr>
          <p:cNvSpPr/>
          <p:nvPr/>
        </p:nvSpPr>
        <p:spPr>
          <a:xfrm>
            <a:off x="10693987" y="1813711"/>
            <a:ext cx="635110" cy="369332"/>
          </a:xfrm>
          <a:prstGeom prst="rect">
            <a:avLst/>
          </a:prstGeom>
        </p:spPr>
        <p:txBody>
          <a:bodyPr wrap="none">
            <a:spAutoFit/>
          </a:bodyPr>
          <a:lstStyle/>
          <a:p>
            <a:r>
              <a:rPr lang="en-US" b="1" dirty="0">
                <a:solidFill>
                  <a:srgbClr val="A34773"/>
                </a:solidFill>
              </a:rPr>
              <a:t>WP8</a:t>
            </a:r>
            <a:endParaRPr lang="en-GB" dirty="0"/>
          </a:p>
        </p:txBody>
      </p:sp>
      <p:sp>
        <p:nvSpPr>
          <p:cNvPr id="6" name="Oval 5">
            <a:extLst>
              <a:ext uri="{FF2B5EF4-FFF2-40B4-BE49-F238E27FC236}">
                <a16:creationId xmlns:a16="http://schemas.microsoft.com/office/drawing/2014/main" id="{77E9FF11-9BE3-4EB3-9F33-0B8E30FC8791}"/>
              </a:ext>
            </a:extLst>
          </p:cNvPr>
          <p:cNvSpPr/>
          <p:nvPr/>
        </p:nvSpPr>
        <p:spPr>
          <a:xfrm>
            <a:off x="70338" y="1524000"/>
            <a:ext cx="2718137" cy="479949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4585A8F9-6866-4F77-A59E-BCDC9E94AE83}"/>
              </a:ext>
            </a:extLst>
          </p:cNvPr>
          <p:cNvGrpSpPr/>
          <p:nvPr/>
        </p:nvGrpSpPr>
        <p:grpSpPr>
          <a:xfrm>
            <a:off x="1681163" y="6436360"/>
            <a:ext cx="7691437" cy="345440"/>
            <a:chOff x="1681163" y="6228257"/>
            <a:chExt cx="7691437" cy="345440"/>
          </a:xfrm>
        </p:grpSpPr>
        <p:sp>
          <p:nvSpPr>
            <p:cNvPr id="29" name="object 17">
              <a:extLst>
                <a:ext uri="{FF2B5EF4-FFF2-40B4-BE49-F238E27FC236}">
                  <a16:creationId xmlns:a16="http://schemas.microsoft.com/office/drawing/2014/main" id="{89537D59-18C7-4263-ADAC-B2A46B02A065}"/>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30" name="Gruppo 49">
              <a:extLst>
                <a:ext uri="{FF2B5EF4-FFF2-40B4-BE49-F238E27FC236}">
                  <a16:creationId xmlns:a16="http://schemas.microsoft.com/office/drawing/2014/main" id="{89FCAB18-01BF-4803-9FDC-9694FCA17116}"/>
                </a:ext>
              </a:extLst>
            </p:cNvPr>
            <p:cNvGrpSpPr/>
            <p:nvPr/>
          </p:nvGrpSpPr>
          <p:grpSpPr>
            <a:xfrm>
              <a:off x="1681163" y="6228257"/>
              <a:ext cx="486409" cy="345440"/>
              <a:chOff x="995362" y="6228257"/>
              <a:chExt cx="486409" cy="345440"/>
            </a:xfrm>
          </p:grpSpPr>
          <p:sp>
            <p:nvSpPr>
              <p:cNvPr id="31" name="object 18">
                <a:extLst>
                  <a:ext uri="{FF2B5EF4-FFF2-40B4-BE49-F238E27FC236}">
                    <a16:creationId xmlns:a16="http://schemas.microsoft.com/office/drawing/2014/main" id="{107A366C-2655-4619-A231-9CB5548BB3BF}"/>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32" name="object 19">
                <a:extLst>
                  <a:ext uri="{FF2B5EF4-FFF2-40B4-BE49-F238E27FC236}">
                    <a16:creationId xmlns:a16="http://schemas.microsoft.com/office/drawing/2014/main" id="{5948011C-C984-4C44-B9D7-326F7BDDD9A9}"/>
                  </a:ext>
                </a:extLst>
              </p:cNvPr>
              <p:cNvSpPr/>
              <p:nvPr/>
            </p:nvSpPr>
            <p:spPr>
              <a:xfrm>
                <a:off x="1097493" y="6259376"/>
                <a:ext cx="86594" cy="85239"/>
              </a:xfrm>
              <a:prstGeom prst="rect">
                <a:avLst/>
              </a:prstGeom>
              <a:blipFill>
                <a:blip r:embed="rId2" cstate="print"/>
                <a:stretch>
                  <a:fillRect/>
                </a:stretch>
              </a:blipFill>
            </p:spPr>
            <p:txBody>
              <a:bodyPr wrap="square" lIns="0" tIns="0" rIns="0" bIns="0" rtlCol="0"/>
              <a:lstStyle/>
              <a:p>
                <a:endParaRPr/>
              </a:p>
            </p:txBody>
          </p:sp>
          <p:sp>
            <p:nvSpPr>
              <p:cNvPr id="33" name="object 20">
                <a:extLst>
                  <a:ext uri="{FF2B5EF4-FFF2-40B4-BE49-F238E27FC236}">
                    <a16:creationId xmlns:a16="http://schemas.microsoft.com/office/drawing/2014/main" id="{95365402-8F9B-4317-9D43-05C2C916993A}"/>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4" name="object 21">
                <a:extLst>
                  <a:ext uri="{FF2B5EF4-FFF2-40B4-BE49-F238E27FC236}">
                    <a16:creationId xmlns:a16="http://schemas.microsoft.com/office/drawing/2014/main" id="{7D7A175A-207A-49D9-9D7A-E8EE96ACFFB2}"/>
                  </a:ext>
                </a:extLst>
              </p:cNvPr>
              <p:cNvSpPr/>
              <p:nvPr/>
            </p:nvSpPr>
            <p:spPr>
              <a:xfrm>
                <a:off x="1290485" y="6259376"/>
                <a:ext cx="86715" cy="85239"/>
              </a:xfrm>
              <a:prstGeom prst="rect">
                <a:avLst/>
              </a:prstGeom>
              <a:blipFill>
                <a:blip r:embed="rId3" cstate="print"/>
                <a:stretch>
                  <a:fillRect/>
                </a:stretch>
              </a:blipFill>
            </p:spPr>
            <p:txBody>
              <a:bodyPr wrap="square" lIns="0" tIns="0" rIns="0" bIns="0" rtlCol="0"/>
              <a:lstStyle/>
              <a:p>
                <a:endParaRPr/>
              </a:p>
            </p:txBody>
          </p:sp>
          <p:sp>
            <p:nvSpPr>
              <p:cNvPr id="35" name="object 22">
                <a:extLst>
                  <a:ext uri="{FF2B5EF4-FFF2-40B4-BE49-F238E27FC236}">
                    <a16:creationId xmlns:a16="http://schemas.microsoft.com/office/drawing/2014/main" id="{9A8C7E6D-7224-4CEB-B682-7EDB15D8BE10}"/>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6" name="object 23">
                <a:extLst>
                  <a:ext uri="{FF2B5EF4-FFF2-40B4-BE49-F238E27FC236}">
                    <a16:creationId xmlns:a16="http://schemas.microsoft.com/office/drawing/2014/main" id="{EE8ACD9A-9356-404D-9892-98253A363F54}"/>
                  </a:ext>
                </a:extLst>
              </p:cNvPr>
              <p:cNvSpPr/>
              <p:nvPr/>
            </p:nvSpPr>
            <p:spPr>
              <a:xfrm>
                <a:off x="1290485" y="6453160"/>
                <a:ext cx="86601" cy="85237"/>
              </a:xfrm>
              <a:prstGeom prst="rect">
                <a:avLst/>
              </a:prstGeom>
              <a:blipFill>
                <a:blip r:embed="rId4" cstate="print"/>
                <a:stretch>
                  <a:fillRect/>
                </a:stretch>
              </a:blipFill>
            </p:spPr>
            <p:txBody>
              <a:bodyPr wrap="square" lIns="0" tIns="0" rIns="0" bIns="0" rtlCol="0"/>
              <a:lstStyle/>
              <a:p>
                <a:endParaRPr/>
              </a:p>
            </p:txBody>
          </p:sp>
          <p:sp>
            <p:nvSpPr>
              <p:cNvPr id="37" name="object 24">
                <a:extLst>
                  <a:ext uri="{FF2B5EF4-FFF2-40B4-BE49-F238E27FC236}">
                    <a16:creationId xmlns:a16="http://schemas.microsoft.com/office/drawing/2014/main" id="{1C6A347D-839F-4D3E-AD77-1834FCB5359B}"/>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8" name="object 25">
                <a:extLst>
                  <a:ext uri="{FF2B5EF4-FFF2-40B4-BE49-F238E27FC236}">
                    <a16:creationId xmlns:a16="http://schemas.microsoft.com/office/drawing/2014/main" id="{D9856013-4330-43D6-82C5-1D18A5253097}"/>
                  </a:ext>
                </a:extLst>
              </p:cNvPr>
              <p:cNvSpPr/>
              <p:nvPr/>
            </p:nvSpPr>
            <p:spPr>
              <a:xfrm>
                <a:off x="1097382" y="6453161"/>
                <a:ext cx="86705" cy="85236"/>
              </a:xfrm>
              <a:prstGeom prst="rect">
                <a:avLst/>
              </a:prstGeom>
              <a:blipFill>
                <a:blip r:embed="rId5" cstate="print"/>
                <a:stretch>
                  <a:fillRect/>
                </a:stretch>
              </a:blipFill>
            </p:spPr>
            <p:txBody>
              <a:bodyPr wrap="square" lIns="0" tIns="0" rIns="0" bIns="0" rtlCol="0"/>
              <a:lstStyle/>
              <a:p>
                <a:endParaRPr/>
              </a:p>
            </p:txBody>
          </p:sp>
          <p:sp>
            <p:nvSpPr>
              <p:cNvPr id="39" name="object 26">
                <a:extLst>
                  <a:ext uri="{FF2B5EF4-FFF2-40B4-BE49-F238E27FC236}">
                    <a16:creationId xmlns:a16="http://schemas.microsoft.com/office/drawing/2014/main" id="{F7E0398E-6A08-4BB2-ADA5-308C96EB009B}"/>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8496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C03B-A66B-F847-8C48-3EE5FDFF929D}"/>
              </a:ext>
            </a:extLst>
          </p:cNvPr>
          <p:cNvSpPr>
            <a:spLocks noGrp="1"/>
          </p:cNvSpPr>
          <p:nvPr>
            <p:ph type="title"/>
          </p:nvPr>
        </p:nvSpPr>
        <p:spPr>
          <a:xfrm>
            <a:off x="462776" y="243812"/>
            <a:ext cx="7310043" cy="615553"/>
          </a:xfrm>
        </p:spPr>
        <p:txBody>
          <a:bodyPr/>
          <a:lstStyle/>
          <a:p>
            <a:r>
              <a:rPr lang="en-GB" sz="4000" dirty="0">
                <a:solidFill>
                  <a:srgbClr val="A34773"/>
                </a:solidFill>
              </a:rPr>
              <a:t>Data policy WP2</a:t>
            </a:r>
          </a:p>
        </p:txBody>
      </p:sp>
      <p:sp>
        <p:nvSpPr>
          <p:cNvPr id="3" name="Text Placeholder 2">
            <a:extLst>
              <a:ext uri="{FF2B5EF4-FFF2-40B4-BE49-F238E27FC236}">
                <a16:creationId xmlns:a16="http://schemas.microsoft.com/office/drawing/2014/main" id="{2B362442-C0C4-774B-A125-C274B07D5DAD}"/>
              </a:ext>
            </a:extLst>
          </p:cNvPr>
          <p:cNvSpPr>
            <a:spLocks noGrp="1"/>
          </p:cNvSpPr>
          <p:nvPr>
            <p:ph type="body" idx="1"/>
          </p:nvPr>
        </p:nvSpPr>
        <p:spPr>
          <a:xfrm>
            <a:off x="423692" y="1268373"/>
            <a:ext cx="6739108" cy="4001095"/>
          </a:xfrm>
        </p:spPr>
        <p:txBody>
          <a:bodyPr/>
          <a:lstStyle/>
          <a:p>
            <a:r>
              <a:rPr lang="en-GB" dirty="0"/>
              <a:t>Updated the </a:t>
            </a:r>
            <a:r>
              <a:rPr lang="en-GB" dirty="0" err="1"/>
              <a:t>PaNdata</a:t>
            </a:r>
            <a:r>
              <a:rPr lang="en-GB" dirty="0"/>
              <a:t> data policy</a:t>
            </a:r>
          </a:p>
          <a:p>
            <a:endParaRPr lang="en-GB" sz="2000" b="0" dirty="0"/>
          </a:p>
          <a:p>
            <a:r>
              <a:rPr lang="en-GB" dirty="0"/>
              <a:t>Included the FAIR concepts to make it FAIR compliant (52 criteria)</a:t>
            </a:r>
            <a:endParaRPr lang="en-GB" b="0" dirty="0"/>
          </a:p>
          <a:p>
            <a:endParaRPr lang="en-GB" dirty="0"/>
          </a:p>
          <a:p>
            <a:r>
              <a:rPr lang="en-GB" dirty="0"/>
              <a:t>Updating existing Data Policies to be compatible with the FAIR Data Policy framework</a:t>
            </a:r>
          </a:p>
          <a:p>
            <a:endParaRPr lang="en-GB" dirty="0"/>
          </a:p>
          <a:p>
            <a:r>
              <a:rPr lang="en-GB" dirty="0">
                <a:solidFill>
                  <a:srgbClr val="A34773"/>
                </a:solidFill>
              </a:rPr>
              <a:t>Current activity - adopting a tool for managing Data Management Plans together with </a:t>
            </a:r>
            <a:r>
              <a:rPr lang="en-GB" dirty="0" err="1">
                <a:solidFill>
                  <a:srgbClr val="A34773"/>
                </a:solidFill>
              </a:rPr>
              <a:t>ExPaNDS</a:t>
            </a:r>
            <a:endParaRPr lang="en-GB" dirty="0">
              <a:solidFill>
                <a:srgbClr val="A34773"/>
              </a:solidFill>
            </a:endParaRPr>
          </a:p>
          <a:p>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819" y="859365"/>
            <a:ext cx="4163576" cy="2340869"/>
          </a:xfrm>
          <a:prstGeom prst="rect">
            <a:avLst/>
          </a:prstGeom>
        </p:spPr>
      </p:pic>
      <p:pic>
        <p:nvPicPr>
          <p:cNvPr id="5" name="Picture 4"/>
          <p:cNvPicPr>
            <a:picLocks noChangeAspect="1"/>
          </p:cNvPicPr>
          <p:nvPr/>
        </p:nvPicPr>
        <p:blipFill rotWithShape="1">
          <a:blip r:embed="rId3"/>
          <a:srcRect l="2342" t="37210" r="20351" b="5131"/>
          <a:stretch/>
        </p:blipFill>
        <p:spPr>
          <a:xfrm>
            <a:off x="7155766" y="3884282"/>
            <a:ext cx="4934850" cy="2069325"/>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2650" y="4491570"/>
            <a:ext cx="1794624" cy="1555796"/>
          </a:xfrm>
          <a:prstGeom prst="rect">
            <a:avLst/>
          </a:prstGeom>
        </p:spPr>
      </p:pic>
      <p:grpSp>
        <p:nvGrpSpPr>
          <p:cNvPr id="25" name="Group 24">
            <a:extLst>
              <a:ext uri="{FF2B5EF4-FFF2-40B4-BE49-F238E27FC236}">
                <a16:creationId xmlns:a16="http://schemas.microsoft.com/office/drawing/2014/main" id="{89180878-DF81-41A2-B26A-1A7B97B6BB20}"/>
              </a:ext>
            </a:extLst>
          </p:cNvPr>
          <p:cNvGrpSpPr/>
          <p:nvPr/>
        </p:nvGrpSpPr>
        <p:grpSpPr>
          <a:xfrm>
            <a:off x="1681163" y="6436360"/>
            <a:ext cx="7691437" cy="345440"/>
            <a:chOff x="1681163" y="6228257"/>
            <a:chExt cx="7691437" cy="345440"/>
          </a:xfrm>
        </p:grpSpPr>
        <p:sp>
          <p:nvSpPr>
            <p:cNvPr id="26" name="object 17">
              <a:extLst>
                <a:ext uri="{FF2B5EF4-FFF2-40B4-BE49-F238E27FC236}">
                  <a16:creationId xmlns:a16="http://schemas.microsoft.com/office/drawing/2014/main" id="{45D981B4-807F-43D6-9BF6-00CE0EBF51B1}"/>
                </a:ext>
              </a:extLst>
            </p:cNvPr>
            <p:cNvSpPr txBox="1"/>
            <p:nvPr/>
          </p:nvSpPr>
          <p:spPr>
            <a:xfrm>
              <a:off x="2332113" y="6344614"/>
              <a:ext cx="7040487" cy="128240"/>
            </a:xfrm>
            <a:prstGeom prst="rect">
              <a:avLst/>
            </a:prstGeom>
          </p:spPr>
          <p:txBody>
            <a:bodyPr vert="horz" wrap="square" lIns="0" tIns="12700" rIns="0" bIns="0" rtlCol="0">
              <a:spAutoFit/>
            </a:bodyPr>
            <a:lstStyle/>
            <a:p>
              <a:pPr marL="12700">
                <a:lnSpc>
                  <a:spcPct val="100000"/>
                </a:lnSpc>
                <a:spcBef>
                  <a:spcPts val="100"/>
                </a:spcBef>
              </a:pPr>
              <a:r>
                <a:rPr sz="750" spc="5" dirty="0">
                  <a:latin typeface="Muli" pitchFamily="2" charset="77"/>
                  <a:cs typeface="Arial"/>
                </a:rPr>
                <a:t>This</a:t>
              </a:r>
              <a:r>
                <a:rPr sz="750" spc="-10" dirty="0">
                  <a:latin typeface="Muli" pitchFamily="2" charset="77"/>
                  <a:cs typeface="Arial"/>
                </a:rPr>
                <a:t> </a:t>
              </a:r>
              <a:r>
                <a:rPr sz="750" spc="15" dirty="0">
                  <a:latin typeface="Muli" pitchFamily="2" charset="77"/>
                  <a:cs typeface="Arial"/>
                </a:rPr>
                <a:t>project</a:t>
              </a:r>
              <a:r>
                <a:rPr sz="750" spc="-10" dirty="0">
                  <a:latin typeface="Muli" pitchFamily="2" charset="77"/>
                  <a:cs typeface="Arial"/>
                </a:rPr>
                <a:t> </a:t>
              </a:r>
              <a:r>
                <a:rPr sz="750" spc="15" dirty="0">
                  <a:latin typeface="Muli" pitchFamily="2" charset="77"/>
                  <a:cs typeface="Arial"/>
                </a:rPr>
                <a:t>has</a:t>
              </a:r>
              <a:r>
                <a:rPr sz="750" spc="-10" dirty="0">
                  <a:latin typeface="Muli" pitchFamily="2" charset="77"/>
                  <a:cs typeface="Arial"/>
                </a:rPr>
                <a:t> </a:t>
              </a:r>
              <a:r>
                <a:rPr sz="750" spc="5" dirty="0">
                  <a:latin typeface="Muli" pitchFamily="2" charset="77"/>
                  <a:cs typeface="Arial"/>
                </a:rPr>
                <a:t>received</a:t>
              </a:r>
              <a:r>
                <a:rPr sz="750" spc="-10" dirty="0">
                  <a:latin typeface="Muli" pitchFamily="2" charset="77"/>
                  <a:cs typeface="Arial"/>
                </a:rPr>
                <a:t> </a:t>
              </a:r>
              <a:r>
                <a:rPr sz="750" spc="25" dirty="0">
                  <a:latin typeface="Muli" pitchFamily="2" charset="77"/>
                  <a:cs typeface="Arial"/>
                </a:rPr>
                <a:t>funding</a:t>
              </a:r>
              <a:r>
                <a:rPr sz="750" spc="-10" dirty="0">
                  <a:latin typeface="Muli" pitchFamily="2" charset="77"/>
                  <a:cs typeface="Arial"/>
                </a:rPr>
                <a:t> </a:t>
              </a:r>
              <a:r>
                <a:rPr sz="750" spc="25" dirty="0">
                  <a:latin typeface="Muli" pitchFamily="2" charset="77"/>
                  <a:cs typeface="Arial"/>
                </a:rPr>
                <a:t>from</a:t>
              </a:r>
              <a:r>
                <a:rPr sz="750" spc="-10" dirty="0">
                  <a:latin typeface="Muli" pitchFamily="2" charset="77"/>
                  <a:cs typeface="Arial"/>
                </a:rPr>
                <a:t> </a:t>
              </a:r>
              <a:r>
                <a:rPr sz="750" spc="20" dirty="0">
                  <a:latin typeface="Muli" pitchFamily="2" charset="77"/>
                  <a:cs typeface="Arial"/>
                </a:rPr>
                <a:t>the</a:t>
              </a:r>
              <a:r>
                <a:rPr sz="750" spc="-10" dirty="0">
                  <a:latin typeface="Muli" pitchFamily="2" charset="77"/>
                  <a:cs typeface="Arial"/>
                </a:rPr>
                <a:t> </a:t>
              </a:r>
              <a:r>
                <a:rPr sz="750" spc="5" dirty="0">
                  <a:latin typeface="Muli" pitchFamily="2" charset="77"/>
                  <a:cs typeface="Arial"/>
                </a:rPr>
                <a:t>European</a:t>
              </a:r>
              <a:r>
                <a:rPr sz="750" spc="-10" dirty="0">
                  <a:latin typeface="Muli" pitchFamily="2" charset="77"/>
                  <a:cs typeface="Arial"/>
                </a:rPr>
                <a:t> </a:t>
              </a:r>
              <a:r>
                <a:rPr sz="750" spc="5" dirty="0">
                  <a:latin typeface="Muli" pitchFamily="2" charset="77"/>
                  <a:cs typeface="Arial"/>
                </a:rPr>
                <a:t>Union’s</a:t>
              </a:r>
              <a:r>
                <a:rPr sz="750" spc="-10" dirty="0">
                  <a:latin typeface="Muli" pitchFamily="2" charset="77"/>
                  <a:cs typeface="Arial"/>
                </a:rPr>
                <a:t> </a:t>
              </a:r>
              <a:r>
                <a:rPr sz="750" spc="15" dirty="0">
                  <a:latin typeface="Muli" pitchFamily="2" charset="77"/>
                  <a:cs typeface="Arial"/>
                </a:rPr>
                <a:t>Horizon</a:t>
              </a:r>
              <a:r>
                <a:rPr sz="750" spc="-10" dirty="0">
                  <a:latin typeface="Muli" pitchFamily="2" charset="77"/>
                  <a:cs typeface="Arial"/>
                </a:rPr>
                <a:t> </a:t>
              </a:r>
              <a:r>
                <a:rPr sz="750" spc="30" dirty="0">
                  <a:latin typeface="Muli" pitchFamily="2" charset="77"/>
                  <a:cs typeface="Arial"/>
                </a:rPr>
                <a:t>2020</a:t>
              </a:r>
              <a:r>
                <a:rPr sz="750" spc="-10" dirty="0">
                  <a:latin typeface="Muli" pitchFamily="2" charset="77"/>
                  <a:cs typeface="Arial"/>
                </a:rPr>
                <a:t> </a:t>
              </a:r>
              <a:r>
                <a:rPr sz="750" spc="5" dirty="0">
                  <a:latin typeface="Muli" pitchFamily="2" charset="77"/>
                  <a:cs typeface="Arial"/>
                </a:rPr>
                <a:t>research</a:t>
              </a:r>
              <a:r>
                <a:rPr sz="750" spc="-10" dirty="0">
                  <a:latin typeface="Muli" pitchFamily="2" charset="77"/>
                  <a:cs typeface="Arial"/>
                </a:rPr>
                <a:t> </a:t>
              </a:r>
              <a:r>
                <a:rPr sz="750" spc="25" dirty="0">
                  <a:latin typeface="Muli" pitchFamily="2" charset="77"/>
                  <a:cs typeface="Arial"/>
                </a:rPr>
                <a:t>and</a:t>
              </a:r>
              <a:r>
                <a:rPr sz="750" spc="-10" dirty="0">
                  <a:latin typeface="Muli" pitchFamily="2" charset="77"/>
                  <a:cs typeface="Arial"/>
                </a:rPr>
                <a:t> </a:t>
              </a:r>
              <a:r>
                <a:rPr sz="750" spc="20" dirty="0">
                  <a:latin typeface="Muli" pitchFamily="2" charset="77"/>
                  <a:cs typeface="Arial"/>
                </a:rPr>
                <a:t>innovation</a:t>
              </a:r>
              <a:r>
                <a:rPr sz="750" spc="-10" dirty="0">
                  <a:latin typeface="Muli" pitchFamily="2" charset="77"/>
                  <a:cs typeface="Arial"/>
                </a:rPr>
                <a:t> </a:t>
              </a:r>
              <a:r>
                <a:rPr sz="750" spc="20" dirty="0">
                  <a:latin typeface="Muli" pitchFamily="2" charset="77"/>
                  <a:cs typeface="Arial"/>
                </a:rPr>
                <a:t>programme</a:t>
              </a:r>
              <a:r>
                <a:rPr sz="750" spc="-10" dirty="0">
                  <a:latin typeface="Muli" pitchFamily="2" charset="77"/>
                  <a:cs typeface="Arial"/>
                </a:rPr>
                <a:t> </a:t>
              </a:r>
              <a:r>
                <a:rPr sz="750" spc="15" dirty="0">
                  <a:latin typeface="Muli" pitchFamily="2" charset="77"/>
                  <a:cs typeface="Arial"/>
                </a:rPr>
                <a:t>under</a:t>
              </a:r>
              <a:r>
                <a:rPr sz="750" spc="-10" dirty="0">
                  <a:latin typeface="Muli" pitchFamily="2" charset="77"/>
                  <a:cs typeface="Arial"/>
                </a:rPr>
                <a:t> </a:t>
              </a:r>
              <a:r>
                <a:rPr sz="750" spc="30" dirty="0">
                  <a:latin typeface="Muli" pitchFamily="2" charset="77"/>
                  <a:cs typeface="Arial"/>
                </a:rPr>
                <a:t>grant</a:t>
              </a:r>
              <a:r>
                <a:rPr sz="750" spc="-10" dirty="0">
                  <a:latin typeface="Muli" pitchFamily="2" charset="77"/>
                  <a:cs typeface="Arial"/>
                </a:rPr>
                <a:t> </a:t>
              </a:r>
              <a:r>
                <a:rPr sz="750" spc="15" dirty="0">
                  <a:latin typeface="Muli" pitchFamily="2" charset="77"/>
                  <a:cs typeface="Arial"/>
                </a:rPr>
                <a:t>agreement</a:t>
              </a:r>
              <a:r>
                <a:rPr sz="750" spc="-10" dirty="0">
                  <a:latin typeface="Muli" pitchFamily="2" charset="77"/>
                  <a:cs typeface="Arial"/>
                </a:rPr>
                <a:t> No. </a:t>
              </a:r>
              <a:r>
                <a:rPr sz="750" spc="30" dirty="0">
                  <a:latin typeface="Muli" pitchFamily="2" charset="77"/>
                  <a:cs typeface="Arial"/>
                </a:rPr>
                <a:t>823852</a:t>
              </a:r>
              <a:endParaRPr sz="750" dirty="0">
                <a:latin typeface="Muli" pitchFamily="2" charset="77"/>
                <a:cs typeface="Arial"/>
              </a:endParaRPr>
            </a:p>
          </p:txBody>
        </p:sp>
        <p:grpSp>
          <p:nvGrpSpPr>
            <p:cNvPr id="27" name="Gruppo 49">
              <a:extLst>
                <a:ext uri="{FF2B5EF4-FFF2-40B4-BE49-F238E27FC236}">
                  <a16:creationId xmlns:a16="http://schemas.microsoft.com/office/drawing/2014/main" id="{D6884A24-DB8F-4133-984E-0A60C3F3AACA}"/>
                </a:ext>
              </a:extLst>
            </p:cNvPr>
            <p:cNvGrpSpPr/>
            <p:nvPr/>
          </p:nvGrpSpPr>
          <p:grpSpPr>
            <a:xfrm>
              <a:off x="1681163" y="6228257"/>
              <a:ext cx="486409" cy="345440"/>
              <a:chOff x="995362" y="6228257"/>
              <a:chExt cx="486409" cy="345440"/>
            </a:xfrm>
          </p:grpSpPr>
          <p:sp>
            <p:nvSpPr>
              <p:cNvPr id="28" name="object 18">
                <a:extLst>
                  <a:ext uri="{FF2B5EF4-FFF2-40B4-BE49-F238E27FC236}">
                    <a16:creationId xmlns:a16="http://schemas.microsoft.com/office/drawing/2014/main" id="{8741D371-20C4-4193-9ADF-3E438A5773A6}"/>
                  </a:ext>
                </a:extLst>
              </p:cNvPr>
              <p:cNvSpPr/>
              <p:nvPr/>
            </p:nvSpPr>
            <p:spPr>
              <a:xfrm>
                <a:off x="995362" y="6228257"/>
                <a:ext cx="486409" cy="345440"/>
              </a:xfrm>
              <a:custGeom>
                <a:avLst/>
                <a:gdLst/>
                <a:ahLst/>
                <a:cxnLst/>
                <a:rect l="l" t="t" r="r" b="b"/>
                <a:pathLst>
                  <a:path w="486409" h="34544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endParaRPr/>
              </a:p>
            </p:txBody>
          </p:sp>
          <p:sp>
            <p:nvSpPr>
              <p:cNvPr id="29" name="object 19">
                <a:extLst>
                  <a:ext uri="{FF2B5EF4-FFF2-40B4-BE49-F238E27FC236}">
                    <a16:creationId xmlns:a16="http://schemas.microsoft.com/office/drawing/2014/main" id="{77377A3A-CB2D-4157-BCA1-35E5AA009264}"/>
                  </a:ext>
                </a:extLst>
              </p:cNvPr>
              <p:cNvSpPr/>
              <p:nvPr/>
            </p:nvSpPr>
            <p:spPr>
              <a:xfrm>
                <a:off x="1097493" y="6259376"/>
                <a:ext cx="86594" cy="85239"/>
              </a:xfrm>
              <a:prstGeom prst="rect">
                <a:avLst/>
              </a:prstGeom>
              <a:blipFill>
                <a:blip r:embed="rId5" cstate="print"/>
                <a:stretch>
                  <a:fillRect/>
                </a:stretch>
              </a:blipFill>
            </p:spPr>
            <p:txBody>
              <a:bodyPr wrap="square" lIns="0" tIns="0" rIns="0" bIns="0" rtlCol="0"/>
              <a:lstStyle/>
              <a:p>
                <a:endParaRPr/>
              </a:p>
            </p:txBody>
          </p:sp>
          <p:sp>
            <p:nvSpPr>
              <p:cNvPr id="30" name="object 20">
                <a:extLst>
                  <a:ext uri="{FF2B5EF4-FFF2-40B4-BE49-F238E27FC236}">
                    <a16:creationId xmlns:a16="http://schemas.microsoft.com/office/drawing/2014/main" id="{1786C036-9C9D-4480-9DAA-ED95A56CCA5F}"/>
                  </a:ext>
                </a:extLst>
              </p:cNvPr>
              <p:cNvSpPr/>
              <p:nvPr/>
            </p:nvSpPr>
            <p:spPr>
              <a:xfrm>
                <a:off x="1219894" y="6240415"/>
                <a:ext cx="34925" cy="33655"/>
              </a:xfrm>
              <a:custGeom>
                <a:avLst/>
                <a:gdLst/>
                <a:ahLst/>
                <a:cxnLst/>
                <a:rect l="l" t="t" r="r" b="b"/>
                <a:pathLst>
                  <a:path w="34925" h="33654">
                    <a:moveTo>
                      <a:pt x="34899" y="12725"/>
                    </a:moveTo>
                    <a:lnTo>
                      <a:pt x="0" y="12725"/>
                    </a:lnTo>
                    <a:lnTo>
                      <a:pt x="10782" y="20523"/>
                    </a:lnTo>
                    <a:lnTo>
                      <a:pt x="6667" y="33248"/>
                    </a:lnTo>
                    <a:lnTo>
                      <a:pt x="17449" y="25438"/>
                    </a:lnTo>
                    <a:lnTo>
                      <a:pt x="25706" y="25438"/>
                    </a:lnTo>
                    <a:lnTo>
                      <a:pt x="24117" y="20523"/>
                    </a:lnTo>
                    <a:lnTo>
                      <a:pt x="34899" y="12725"/>
                    </a:lnTo>
                    <a:close/>
                  </a:path>
                  <a:path w="34925" h="33654">
                    <a:moveTo>
                      <a:pt x="25706" y="25438"/>
                    </a:moveTo>
                    <a:lnTo>
                      <a:pt x="17449" y="25438"/>
                    </a:lnTo>
                    <a:lnTo>
                      <a:pt x="28232" y="33248"/>
                    </a:lnTo>
                    <a:lnTo>
                      <a:pt x="25706"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1" name="object 21">
                <a:extLst>
                  <a:ext uri="{FF2B5EF4-FFF2-40B4-BE49-F238E27FC236}">
                    <a16:creationId xmlns:a16="http://schemas.microsoft.com/office/drawing/2014/main" id="{9052F27B-A04F-4549-A414-64A14A5CA51C}"/>
                  </a:ext>
                </a:extLst>
              </p:cNvPr>
              <p:cNvSpPr/>
              <p:nvPr/>
            </p:nvSpPr>
            <p:spPr>
              <a:xfrm>
                <a:off x="1290485" y="6259376"/>
                <a:ext cx="86715" cy="85239"/>
              </a:xfrm>
              <a:prstGeom prst="rect">
                <a:avLst/>
              </a:prstGeom>
              <a:blipFill>
                <a:blip r:embed="rId6" cstate="print"/>
                <a:stretch>
                  <a:fillRect/>
                </a:stretch>
              </a:blipFill>
            </p:spPr>
            <p:txBody>
              <a:bodyPr wrap="square" lIns="0" tIns="0" rIns="0" bIns="0" rtlCol="0"/>
              <a:lstStyle/>
              <a:p>
                <a:endParaRPr/>
              </a:p>
            </p:txBody>
          </p:sp>
          <p:sp>
            <p:nvSpPr>
              <p:cNvPr id="32" name="object 22">
                <a:extLst>
                  <a:ext uri="{FF2B5EF4-FFF2-40B4-BE49-F238E27FC236}">
                    <a16:creationId xmlns:a16="http://schemas.microsoft.com/office/drawing/2014/main" id="{2B57F67F-95E8-452E-8039-B6535D1DBD4A}"/>
                  </a:ext>
                </a:extLst>
              </p:cNvPr>
              <p:cNvSpPr/>
              <p:nvPr/>
            </p:nvSpPr>
            <p:spPr>
              <a:xfrm>
                <a:off x="1361198" y="6382207"/>
                <a:ext cx="34925" cy="33655"/>
              </a:xfrm>
              <a:custGeom>
                <a:avLst/>
                <a:gdLst/>
                <a:ahLst/>
                <a:cxnLst/>
                <a:rect l="l" t="t" r="r" b="b"/>
                <a:pathLst>
                  <a:path w="34925" h="33654">
                    <a:moveTo>
                      <a:pt x="34899" y="12839"/>
                    </a:moveTo>
                    <a:lnTo>
                      <a:pt x="0" y="12839"/>
                    </a:lnTo>
                    <a:lnTo>
                      <a:pt x="10782" y="20650"/>
                    </a:lnTo>
                    <a:lnTo>
                      <a:pt x="6667" y="33362"/>
                    </a:lnTo>
                    <a:lnTo>
                      <a:pt x="17449" y="25552"/>
                    </a:lnTo>
                    <a:lnTo>
                      <a:pt x="25704" y="25552"/>
                    </a:lnTo>
                    <a:lnTo>
                      <a:pt x="24117" y="20650"/>
                    </a:lnTo>
                    <a:lnTo>
                      <a:pt x="34899" y="12839"/>
                    </a:lnTo>
                    <a:close/>
                  </a:path>
                  <a:path w="34925" h="33654">
                    <a:moveTo>
                      <a:pt x="25704" y="25552"/>
                    </a:moveTo>
                    <a:lnTo>
                      <a:pt x="17449" y="25552"/>
                    </a:lnTo>
                    <a:lnTo>
                      <a:pt x="28232" y="33362"/>
                    </a:lnTo>
                    <a:lnTo>
                      <a:pt x="25704" y="25552"/>
                    </a:lnTo>
                    <a:close/>
                  </a:path>
                  <a:path w="34925" h="33654">
                    <a:moveTo>
                      <a:pt x="17449" y="0"/>
                    </a:moveTo>
                    <a:lnTo>
                      <a:pt x="13334" y="12839"/>
                    </a:lnTo>
                    <a:lnTo>
                      <a:pt x="21564" y="12839"/>
                    </a:lnTo>
                    <a:lnTo>
                      <a:pt x="17449" y="0"/>
                    </a:lnTo>
                    <a:close/>
                  </a:path>
                </a:pathLst>
              </a:custGeom>
              <a:solidFill>
                <a:srgbClr val="F9ED35"/>
              </a:solidFill>
            </p:spPr>
            <p:txBody>
              <a:bodyPr wrap="square" lIns="0" tIns="0" rIns="0" bIns="0" rtlCol="0"/>
              <a:lstStyle/>
              <a:p>
                <a:endParaRPr/>
              </a:p>
            </p:txBody>
          </p:sp>
          <p:sp>
            <p:nvSpPr>
              <p:cNvPr id="33" name="object 23">
                <a:extLst>
                  <a:ext uri="{FF2B5EF4-FFF2-40B4-BE49-F238E27FC236}">
                    <a16:creationId xmlns:a16="http://schemas.microsoft.com/office/drawing/2014/main" id="{FB3D45F3-A6CA-472B-A809-AF43AC1518F2}"/>
                  </a:ext>
                </a:extLst>
              </p:cNvPr>
              <p:cNvSpPr/>
              <p:nvPr/>
            </p:nvSpPr>
            <p:spPr>
              <a:xfrm>
                <a:off x="1290485" y="6453160"/>
                <a:ext cx="86601" cy="85237"/>
              </a:xfrm>
              <a:prstGeom prst="rect">
                <a:avLst/>
              </a:prstGeom>
              <a:blipFill>
                <a:blip r:embed="rId7" cstate="print"/>
                <a:stretch>
                  <a:fillRect/>
                </a:stretch>
              </a:blipFill>
            </p:spPr>
            <p:txBody>
              <a:bodyPr wrap="square" lIns="0" tIns="0" rIns="0" bIns="0" rtlCol="0"/>
              <a:lstStyle/>
              <a:p>
                <a:endParaRPr/>
              </a:p>
            </p:txBody>
          </p:sp>
          <p:sp>
            <p:nvSpPr>
              <p:cNvPr id="34" name="object 24">
                <a:extLst>
                  <a:ext uri="{FF2B5EF4-FFF2-40B4-BE49-F238E27FC236}">
                    <a16:creationId xmlns:a16="http://schemas.microsoft.com/office/drawing/2014/main" id="{D7CFBD46-1E94-459C-A7E7-6729A14759B8}"/>
                  </a:ext>
                </a:extLst>
              </p:cNvPr>
              <p:cNvSpPr/>
              <p:nvPr/>
            </p:nvSpPr>
            <p:spPr>
              <a:xfrm>
                <a:off x="1219782" y="6524114"/>
                <a:ext cx="34925" cy="33655"/>
              </a:xfrm>
              <a:custGeom>
                <a:avLst/>
                <a:gdLst/>
                <a:ahLst/>
                <a:cxnLst/>
                <a:rect l="l" t="t" r="r" b="b"/>
                <a:pathLst>
                  <a:path w="34925" h="33654">
                    <a:moveTo>
                      <a:pt x="34899" y="12725"/>
                    </a:moveTo>
                    <a:lnTo>
                      <a:pt x="0" y="12725"/>
                    </a:lnTo>
                    <a:lnTo>
                      <a:pt x="10782" y="20535"/>
                    </a:lnTo>
                    <a:lnTo>
                      <a:pt x="6667" y="33248"/>
                    </a:lnTo>
                    <a:lnTo>
                      <a:pt x="17449" y="25438"/>
                    </a:lnTo>
                    <a:lnTo>
                      <a:pt x="25704" y="25438"/>
                    </a:lnTo>
                    <a:lnTo>
                      <a:pt x="24117" y="20535"/>
                    </a:lnTo>
                    <a:lnTo>
                      <a:pt x="34899" y="12725"/>
                    </a:lnTo>
                    <a:close/>
                  </a:path>
                  <a:path w="34925" h="33654">
                    <a:moveTo>
                      <a:pt x="25704" y="25438"/>
                    </a:moveTo>
                    <a:lnTo>
                      <a:pt x="17449" y="25438"/>
                    </a:lnTo>
                    <a:lnTo>
                      <a:pt x="28232" y="33248"/>
                    </a:lnTo>
                    <a:lnTo>
                      <a:pt x="25704"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sp>
            <p:nvSpPr>
              <p:cNvPr id="35" name="object 25">
                <a:extLst>
                  <a:ext uri="{FF2B5EF4-FFF2-40B4-BE49-F238E27FC236}">
                    <a16:creationId xmlns:a16="http://schemas.microsoft.com/office/drawing/2014/main" id="{9C426B12-32D9-43D4-8754-AC2A99066F90}"/>
                  </a:ext>
                </a:extLst>
              </p:cNvPr>
              <p:cNvSpPr/>
              <p:nvPr/>
            </p:nvSpPr>
            <p:spPr>
              <a:xfrm>
                <a:off x="1097382" y="6453161"/>
                <a:ext cx="86705" cy="85236"/>
              </a:xfrm>
              <a:prstGeom prst="rect">
                <a:avLst/>
              </a:prstGeom>
              <a:blipFill>
                <a:blip r:embed="rId8" cstate="print"/>
                <a:stretch>
                  <a:fillRect/>
                </a:stretch>
              </a:blipFill>
            </p:spPr>
            <p:txBody>
              <a:bodyPr wrap="square" lIns="0" tIns="0" rIns="0" bIns="0" rtlCol="0"/>
              <a:lstStyle/>
              <a:p>
                <a:endParaRPr/>
              </a:p>
            </p:txBody>
          </p:sp>
          <p:sp>
            <p:nvSpPr>
              <p:cNvPr id="36" name="object 26">
                <a:extLst>
                  <a:ext uri="{FF2B5EF4-FFF2-40B4-BE49-F238E27FC236}">
                    <a16:creationId xmlns:a16="http://schemas.microsoft.com/office/drawing/2014/main" id="{970EDF6C-EF77-406F-BB85-1E7594E56804}"/>
                  </a:ext>
                </a:extLst>
              </p:cNvPr>
              <p:cNvSpPr/>
              <p:nvPr/>
            </p:nvSpPr>
            <p:spPr>
              <a:xfrm>
                <a:off x="1078483" y="6382207"/>
                <a:ext cx="34925" cy="33655"/>
              </a:xfrm>
              <a:custGeom>
                <a:avLst/>
                <a:gdLst/>
                <a:ahLst/>
                <a:cxnLst/>
                <a:rect l="l" t="t" r="r" b="b"/>
                <a:pathLst>
                  <a:path w="34925" h="33654">
                    <a:moveTo>
                      <a:pt x="34899" y="12725"/>
                    </a:moveTo>
                    <a:lnTo>
                      <a:pt x="0" y="12725"/>
                    </a:lnTo>
                    <a:lnTo>
                      <a:pt x="10782" y="20650"/>
                    </a:lnTo>
                    <a:lnTo>
                      <a:pt x="6667" y="33362"/>
                    </a:lnTo>
                    <a:lnTo>
                      <a:pt x="17449" y="25438"/>
                    </a:lnTo>
                    <a:lnTo>
                      <a:pt x="25667" y="25438"/>
                    </a:lnTo>
                    <a:lnTo>
                      <a:pt x="24117" y="20650"/>
                    </a:lnTo>
                    <a:lnTo>
                      <a:pt x="34899" y="12725"/>
                    </a:lnTo>
                    <a:close/>
                  </a:path>
                  <a:path w="34925" h="33654">
                    <a:moveTo>
                      <a:pt x="25667" y="25438"/>
                    </a:moveTo>
                    <a:lnTo>
                      <a:pt x="17449" y="25438"/>
                    </a:lnTo>
                    <a:lnTo>
                      <a:pt x="28232" y="33362"/>
                    </a:lnTo>
                    <a:lnTo>
                      <a:pt x="25667" y="25438"/>
                    </a:lnTo>
                    <a:close/>
                  </a:path>
                  <a:path w="34925" h="33654">
                    <a:moveTo>
                      <a:pt x="17449" y="0"/>
                    </a:moveTo>
                    <a:lnTo>
                      <a:pt x="13334" y="12725"/>
                    </a:lnTo>
                    <a:lnTo>
                      <a:pt x="21564" y="12725"/>
                    </a:lnTo>
                    <a:lnTo>
                      <a:pt x="17449" y="0"/>
                    </a:lnTo>
                    <a:close/>
                  </a:path>
                </a:pathLst>
              </a:custGeom>
              <a:solidFill>
                <a:srgbClr val="F9ED35"/>
              </a:solidFill>
            </p:spPr>
            <p:txBody>
              <a:bodyPr wrap="square" lIns="0" tIns="0" rIns="0" bIns="0" rtlCol="0"/>
              <a:lstStyle/>
              <a:p>
                <a:endParaRPr/>
              </a:p>
            </p:txBody>
          </p:sp>
        </p:grpSp>
      </p:grpSp>
    </p:spTree>
    <p:extLst>
      <p:ext uri="{BB962C8B-B14F-4D97-AF65-F5344CB8AC3E}">
        <p14:creationId xmlns:p14="http://schemas.microsoft.com/office/powerpoint/2010/main" val="293901585"/>
      </p:ext>
    </p:extLst>
  </p:cSld>
  <p:clrMapOvr>
    <a:masterClrMapping/>
  </p:clrMapOvr>
</p:sld>
</file>

<file path=ppt/theme/theme1.xml><?xml version="1.0" encoding="utf-8"?>
<a:theme xmlns:a="http://schemas.openxmlformats.org/drawingml/2006/main" name="Office Theme">
  <a:themeElements>
    <a:clrScheme name="Personalizzati 5">
      <a:dk1>
        <a:srgbClr val="404140"/>
      </a:dk1>
      <a:lt1>
        <a:srgbClr val="FFFFFF"/>
      </a:lt1>
      <a:dk2>
        <a:srgbClr val="1F497D"/>
      </a:dk2>
      <a:lt2>
        <a:srgbClr val="D6D7D6"/>
      </a:lt2>
      <a:accent1>
        <a:srgbClr val="666EAE"/>
      </a:accent1>
      <a:accent2>
        <a:srgbClr val="A34773"/>
      </a:accent2>
      <a:accent3>
        <a:srgbClr val="9BBB59"/>
      </a:accent3>
      <a:accent4>
        <a:srgbClr val="8064A2"/>
      </a:accent4>
      <a:accent5>
        <a:srgbClr val="95B8E3"/>
      </a:accent5>
      <a:accent6>
        <a:srgbClr val="F79646"/>
      </a:accent6>
      <a:hlink>
        <a:srgbClr val="0000FF"/>
      </a:hlink>
      <a:folHlink>
        <a:srgbClr val="A3477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329</TotalTime>
  <Words>1926</Words>
  <Application>Microsoft Office PowerPoint</Application>
  <PresentationFormat>Widescreen</PresentationFormat>
  <Paragraphs>266</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(Headings)</vt:lpstr>
      <vt:lpstr>Calibri</vt:lpstr>
      <vt:lpstr>Courier New</vt:lpstr>
      <vt:lpstr>DejaVu Sans</vt:lpstr>
      <vt:lpstr>JasmineUPC</vt:lpstr>
      <vt:lpstr>Muli</vt:lpstr>
      <vt:lpstr>Muli Regular</vt:lpstr>
      <vt:lpstr>Verdana</vt:lpstr>
      <vt:lpstr>Wingdings</vt:lpstr>
      <vt:lpstr>Office Theme</vt:lpstr>
      <vt:lpstr>PaNOSC and Research Data Management</vt:lpstr>
      <vt:lpstr>Outline of talk</vt:lpstr>
      <vt:lpstr>What are the benefits of RDM</vt:lpstr>
      <vt:lpstr>RDM = Making the most of data</vt:lpstr>
      <vt:lpstr>Reproducibility crisis in science</vt:lpstr>
      <vt:lpstr>PaNOSC factsheet</vt:lpstr>
      <vt:lpstr>PaNOSC goals</vt:lpstr>
      <vt:lpstr>PaNOSC = data policy + management + analysis                    + simulation + training</vt:lpstr>
      <vt:lpstr>Data policy WP2</vt:lpstr>
      <vt:lpstr>PowerPoint Presentation</vt:lpstr>
      <vt:lpstr>PowerPoint Presentation</vt:lpstr>
      <vt:lpstr>Citing Data DOIs in publications</vt:lpstr>
      <vt:lpstr>Data catalogue WP3</vt:lpstr>
      <vt:lpstr>ESRF Data curation workflow</vt:lpstr>
      <vt:lpstr>E-logbook makes experiments FAIRer</vt:lpstr>
      <vt:lpstr>PaNOSC has 6 data catalogues with different APIs + UIs</vt:lpstr>
      <vt:lpstr>PaNOSC common API across all sites</vt:lpstr>
      <vt:lpstr>PUMA publication search</vt:lpstr>
      <vt:lpstr>Simulation services</vt:lpstr>
      <vt:lpstr>PaNOSC + ExPaNDS contribution to EOSC</vt:lpstr>
      <vt:lpstr>PaNOSC lessons learned about RDM</vt:lpstr>
      <vt:lpstr>PaNOSC lessons learned about FAIR</vt:lpstr>
      <vt:lpstr>What is the situation for data in battery research?  </vt:lpstr>
      <vt:lpstr>Conclusion</vt:lpstr>
      <vt:lpstr>PaNOSC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on one or more lines</dc:title>
  <dc:creator>GOETZ Andrew</dc:creator>
  <cp:lastModifiedBy>GOETZ Andrew</cp:lastModifiedBy>
  <cp:revision>332</cp:revision>
  <dcterms:created xsi:type="dcterms:W3CDTF">2019-04-23T08:59:57Z</dcterms:created>
  <dcterms:modified xsi:type="dcterms:W3CDTF">2021-03-12T12:50:31Z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2019-04-19T00:00:00Z</vt:filetime>
  </property>
  <property fmtid="{D5CDD505-2E9C-101B-9397-08002B2CF9AE}" pid="3" name="Creator">
    <vt:lpwstr>Adobe InDesign CC 14.0 (Macintosh)</vt:lpwstr>
  </property>
  <property fmtid="{D5CDD505-2E9C-101B-9397-08002B2CF9AE}" pid="4" name="LastSaved">
    <vt:filetime>2019-04-23T00:00:00Z</vt:filetime>
  </property>
</Properties>
</file>